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3"/>
  </p:sldMasterIdLst>
  <p:notesMasterIdLst>
    <p:notesMasterId r:id="rId23"/>
  </p:notesMasterIdLst>
  <p:sldIdLst>
    <p:sldId id="260" r:id="rId4"/>
    <p:sldId id="261" r:id="rId5"/>
    <p:sldId id="268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4" r:id="rId19"/>
    <p:sldId id="283" r:id="rId20"/>
    <p:sldId id="285" r:id="rId21"/>
    <p:sldId id="286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Sassoon Infant Rg" panose="02000503030000020003" pitchFamily="50" charset="0"/>
      <p:regular r:id="rId28"/>
      <p:bold r:id="rId29"/>
    </p:embeddedFont>
    <p:embeddedFont>
      <p:font typeface="Twinkl" panose="020B0604020202020204" charset="0"/>
      <p:regular r:id="rId30"/>
      <p:bold r:id="rId31"/>
    </p:embeddedFont>
    <p:embeddedFont>
      <p:font typeface="Twinkl Light" charset="0"/>
      <p:regular r:id="rId32"/>
    </p:embeddedFont>
    <p:embeddedFont>
      <p:font typeface="Twinkl SemiBold" charset="0"/>
      <p:bold r:id="rId33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inkl Light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inkl Light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inkl Light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inkl Light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inkl Light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inkl Light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inkl Light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inkl Light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inkl Light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84B5"/>
    <a:srgbClr val="ECEAE6"/>
    <a:srgbClr val="969696"/>
    <a:srgbClr val="DE0A1E"/>
    <a:srgbClr val="45D9FE"/>
    <a:srgbClr val="E9515C"/>
    <a:srgbClr val="87BD31"/>
    <a:srgbClr val="63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7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582" y="108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customXml" Target="../customXml/item3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E21F20E-DF9D-77F8-5A87-D47E16763A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3E4D95-5726-2B0A-2960-AFB96731FE1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2F6E178-0C28-4905-A830-C690A0063640}" type="datetimeFigureOut">
              <a:rPr lang="en-GB"/>
              <a:pPr>
                <a:defRPr/>
              </a:pPr>
              <a:t>17/05/2022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68F0C33-0DF2-5C31-46FB-E509AC8806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21B12C2-C6DB-F797-4AD3-0F5A555C3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B9BD9-7E68-EC68-2691-0CBF29234B2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A7C98-7776-7E27-C208-11FF24F928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20AF496-875A-4D32-B980-22F797EB10F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630CA7-8529-266F-7AF0-9F4FFFC089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913" y="6196013"/>
            <a:ext cx="7683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794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m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108D8ED-8526-705A-2F84-37863629C06D}"/>
              </a:ext>
            </a:extLst>
          </p:cNvPr>
          <p:cNvSpPr/>
          <p:nvPr userDrawn="1"/>
        </p:nvSpPr>
        <p:spPr bwMode="auto">
          <a:xfrm>
            <a:off x="639763" y="728663"/>
            <a:ext cx="10928350" cy="1787525"/>
          </a:xfrm>
          <a:prstGeom prst="roundRect">
            <a:avLst>
              <a:gd name="adj" fmla="val 0"/>
            </a:avLst>
          </a:prstGeom>
          <a:solidFill>
            <a:srgbClr val="FFF9E7">
              <a:alpha val="95000"/>
            </a:srgb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B1E0F5B-D645-B6C6-A129-0947234B4B1B}"/>
              </a:ext>
            </a:extLst>
          </p:cNvPr>
          <p:cNvSpPr/>
          <p:nvPr userDrawn="1"/>
        </p:nvSpPr>
        <p:spPr bwMode="auto">
          <a:xfrm>
            <a:off x="639763" y="2806700"/>
            <a:ext cx="10928350" cy="3324225"/>
          </a:xfrm>
          <a:prstGeom prst="roundRect">
            <a:avLst>
              <a:gd name="adj" fmla="val 0"/>
            </a:avLst>
          </a:prstGeom>
          <a:solidFill>
            <a:srgbClr val="FFF9E7">
              <a:alpha val="95000"/>
            </a:srgb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prstClr val="whit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7958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149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3">
            <a:extLst>
              <a:ext uri="{FF2B5EF4-FFF2-40B4-BE49-F238E27FC236}">
                <a16:creationId xmlns:a16="http://schemas.microsoft.com/office/drawing/2014/main" id="{D70FA4C3-7E4E-0918-2DB9-FD83A9D670CF}"/>
              </a:ext>
            </a:extLst>
          </p:cNvPr>
          <p:cNvSpPr/>
          <p:nvPr userDrawn="1"/>
        </p:nvSpPr>
        <p:spPr bwMode="auto">
          <a:xfrm>
            <a:off x="623888" y="457200"/>
            <a:ext cx="10944225" cy="5940425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prstClr val="whit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788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0E4495-A57C-6A31-0E35-6E73186F08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913" y="6196013"/>
            <a:ext cx="7683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308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5" r:id="rId3"/>
    <p:sldLayoutId id="2147483748" r:id="rId4"/>
    <p:sldLayoutId id="2147483749" r:id="rId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 kern="1200">
          <a:solidFill>
            <a:srgbClr val="6F8183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6F8183"/>
          </a:solidFill>
          <a:latin typeface="Twinkl SemiBold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6F8183"/>
          </a:solidFill>
          <a:latin typeface="Twinkl SemiBold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6F8183"/>
          </a:solidFill>
          <a:latin typeface="Twinkl SemiBold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6F8183"/>
          </a:solidFill>
          <a:latin typeface="Twinkl SemiBold" pitchFamily="2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6F8183"/>
          </a:solidFill>
          <a:latin typeface="Clear Sans" panose="020B05030302020203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6F8183"/>
          </a:solidFill>
          <a:latin typeface="Clear Sans" panose="020B05030302020203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6F8183"/>
          </a:solidFill>
          <a:latin typeface="Clear Sans" panose="020B05030302020203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6F8183"/>
          </a:solidFill>
          <a:latin typeface="Clear Sans" panose="020B05030302020203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1C1C1C"/>
          </a:solidFill>
          <a:latin typeface="Sassoon Infant Rg" panose="02000503030000020003" pitchFamily="50" charset="0"/>
          <a:ea typeface="Sassoon Infant Rg" panose="02000503030000020003" pitchFamily="50" charset="0"/>
          <a:cs typeface="Sassoon Infant Rg" panose="02000503030000020003" pitchFamily="50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rgbClr val="1C1C1C"/>
          </a:solidFill>
          <a:latin typeface="Sassoon Infant Rg" panose="02000503030000020003" pitchFamily="50" charset="0"/>
          <a:ea typeface="Sassoon Infant Rg" panose="02000503030000020003" pitchFamily="50" charset="0"/>
          <a:cs typeface="Sassoon Infant Rg" panose="02000503030000020003" pitchFamily="50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Sassoon Infant Rg" panose="02000503030000020003" pitchFamily="50" charset="0"/>
          <a:ea typeface="Sassoon Infant Rg" panose="02000503030000020003" pitchFamily="50" charset="0"/>
          <a:cs typeface="Sassoon Infant Rg" panose="02000503030000020003" pitchFamily="50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Sassoon Infant Rg" panose="02000503030000020003" pitchFamily="50" charset="0"/>
          <a:ea typeface="Sassoon Infant Rg" panose="02000503030000020003" pitchFamily="50" charset="0"/>
          <a:cs typeface="Sassoon Infant Rg" panose="02000503030000020003" pitchFamily="50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Sassoon Infant Rg" panose="02000503030000020003" pitchFamily="50" charset="0"/>
          <a:ea typeface="Sassoon Infant Rg" panose="02000503030000020003" pitchFamily="50" charset="0"/>
          <a:cs typeface="Sassoon Infant Rg" panose="02000503030000020003" pitchFamily="5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F39B63-AB19-3A21-A89C-0952F52A6528}"/>
              </a:ext>
            </a:extLst>
          </p:cNvPr>
          <p:cNvSpPr/>
          <p:nvPr/>
        </p:nvSpPr>
        <p:spPr>
          <a:xfrm>
            <a:off x="1997075" y="690563"/>
            <a:ext cx="8196263" cy="1816100"/>
          </a:xfrm>
          <a:prstGeom prst="rect">
            <a:avLst/>
          </a:prstGeom>
          <a:solidFill>
            <a:srgbClr val="B2D30B">
              <a:alpha val="89804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147" name="Title 7">
            <a:extLst>
              <a:ext uri="{FF2B5EF4-FFF2-40B4-BE49-F238E27FC236}">
                <a16:creationId xmlns:a16="http://schemas.microsoft.com/office/drawing/2014/main" id="{A954D2F3-FC27-7F6D-DA20-3FE1EA5E3085}"/>
              </a:ext>
            </a:extLst>
          </p:cNvPr>
          <p:cNvSpPr>
            <a:spLocks/>
          </p:cNvSpPr>
          <p:nvPr/>
        </p:nvSpPr>
        <p:spPr bwMode="auto">
          <a:xfrm>
            <a:off x="2222500" y="796925"/>
            <a:ext cx="7761288" cy="1603375"/>
          </a:xfrm>
          <a:prstGeom prst="roundRect">
            <a:avLst>
              <a:gd name="adj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/>
            <a:r>
              <a:rPr lang="en-GB" altLang="en-US" sz="4800" b="1">
                <a:solidFill>
                  <a:srgbClr val="FFFFFF"/>
                </a:solidFill>
                <a:latin typeface="Twinkl SemiBold" charset="0"/>
                <a:cs typeface="Clear Sans Medium" pitchFamily="34" charset="0"/>
              </a:rPr>
              <a:t>Metallic Bonding</a:t>
            </a:r>
          </a:p>
        </p:txBody>
      </p:sp>
      <p:pic>
        <p:nvPicPr>
          <p:cNvPr id="6148" name="Picture 5" descr="Welcome to our community - Southern River College">
            <a:extLst>
              <a:ext uri="{FF2B5EF4-FFF2-40B4-BE49-F238E27FC236}">
                <a16:creationId xmlns:a16="http://schemas.microsoft.com/office/drawing/2014/main" id="{D6192A7B-06D6-F651-23A2-34CE8D77F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3" y="5354638"/>
            <a:ext cx="2593975" cy="113030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Design FX: It Took 5 People to Play Deadpool's Colossus | WIRED">
            <a:extLst>
              <a:ext uri="{FF2B5EF4-FFF2-40B4-BE49-F238E27FC236}">
                <a16:creationId xmlns:a16="http://schemas.microsoft.com/office/drawing/2014/main" id="{AFE3EDDC-00DB-CC10-2FC5-D9E7CC185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03138" y="5355006"/>
            <a:ext cx="2594471" cy="14593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C9D52DC7-715B-17E2-9607-E87EE6B59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975" y="1371600"/>
            <a:ext cx="9958388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r>
              <a:rPr lang="en-GB" altLang="en-US" sz="2000"/>
              <a:t>Metallic bonding happens in metallic elements and alloys.</a:t>
            </a:r>
          </a:p>
          <a:p>
            <a:endParaRPr lang="en-GB" altLang="en-US"/>
          </a:p>
          <a:p>
            <a:endParaRPr lang="en-GB" altLang="en-US"/>
          </a:p>
          <a:p>
            <a:endParaRPr lang="en-GB" altLang="en-US"/>
          </a:p>
          <a:p>
            <a:endParaRPr lang="en-GB" altLang="en-US"/>
          </a:p>
          <a:p>
            <a:endParaRPr lang="en-GB" altLang="en-US"/>
          </a:p>
          <a:p>
            <a:endParaRPr lang="en-GB" altLang="en-US"/>
          </a:p>
          <a:p>
            <a:endParaRPr lang="en-GB" altLang="en-US"/>
          </a:p>
          <a:p>
            <a:endParaRPr lang="en-GB" altLang="en-US"/>
          </a:p>
          <a:p>
            <a:endParaRPr lang="en-GB" altLang="en-US"/>
          </a:p>
          <a:p>
            <a:endParaRPr lang="en-GB" altLang="en-US"/>
          </a:p>
          <a:p>
            <a:endParaRPr lang="en-GB" altLang="en-US"/>
          </a:p>
          <a:p>
            <a:endParaRPr lang="en-GB" altLang="en-US"/>
          </a:p>
          <a:p>
            <a:endParaRPr lang="en-GB" altLang="en-US"/>
          </a:p>
          <a:p>
            <a:r>
              <a:rPr lang="en-GB" altLang="en-US" sz="2000"/>
              <a:t>The electrons in the outer shell of metal atoms are delocalised so they are free to move through the structure. This leaves positive metal ions surrounded by a 'sea' of delocalised electrons.</a:t>
            </a:r>
          </a:p>
        </p:txBody>
      </p:sp>
      <p:sp>
        <p:nvSpPr>
          <p:cNvPr id="15363" name="Rectangle 8">
            <a:extLst>
              <a:ext uri="{FF2B5EF4-FFF2-40B4-BE49-F238E27FC236}">
                <a16:creationId xmlns:a16="http://schemas.microsoft.com/office/drawing/2014/main" id="{6AA8F44E-B73F-D1AB-F511-CF717F5F5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544513"/>
            <a:ext cx="7775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0" rIns="0" bIns="108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/>
            <a:r>
              <a:rPr lang="en-GB" altLang="en-US" sz="3600">
                <a:solidFill>
                  <a:srgbClr val="B2D30B"/>
                </a:solidFill>
                <a:latin typeface="Twinkl SemiBold" charset="0"/>
                <a:cs typeface="Clear Sans Light" pitchFamily="34" charset="0"/>
              </a:rPr>
              <a:t>Metallic Bonding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2244AF2B-3704-9EC1-6DCB-0274ADA5E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038" y="2216150"/>
            <a:ext cx="5241925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C35EEF4-A2E9-0A85-BCC7-C553EF1C1A01}"/>
              </a:ext>
            </a:extLst>
          </p:cNvPr>
          <p:cNvCxnSpPr/>
          <p:nvPr/>
        </p:nvCxnSpPr>
        <p:spPr>
          <a:xfrm flipV="1">
            <a:off x="7529513" y="4378325"/>
            <a:ext cx="0" cy="374650"/>
          </a:xfrm>
          <a:prstGeom prst="straightConnector1">
            <a:avLst/>
          </a:prstGeom>
          <a:ln w="28575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6" name="Rectangle 2">
            <a:extLst>
              <a:ext uri="{FF2B5EF4-FFF2-40B4-BE49-F238E27FC236}">
                <a16:creationId xmlns:a16="http://schemas.microsoft.com/office/drawing/2014/main" id="{22473E29-2562-0F69-C5EC-FF1EF7B44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238" y="4697413"/>
            <a:ext cx="3270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r>
              <a:rPr lang="en-GB" altLang="en-US"/>
              <a:t>delocalised electrons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1483B5-1BA0-6916-6C6D-80616DC2D3DB}"/>
              </a:ext>
            </a:extLst>
          </p:cNvPr>
          <p:cNvSpPr/>
          <p:nvPr/>
        </p:nvSpPr>
        <p:spPr>
          <a:xfrm>
            <a:off x="2208213" y="3121025"/>
            <a:ext cx="7880350" cy="9223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dirty="0">
                <a:latin typeface="Twinkl Light" pitchFamily="2" charset="0"/>
              </a:rPr>
              <a:t>There is a strong </a:t>
            </a:r>
            <a:r>
              <a:rPr lang="en-GB" dirty="0">
                <a:latin typeface="+mj-lt"/>
              </a:rPr>
              <a:t>electrostatic force </a:t>
            </a:r>
            <a:r>
              <a:rPr lang="en-GB" dirty="0">
                <a:latin typeface="Twinkl Light" pitchFamily="2" charset="0"/>
              </a:rPr>
              <a:t>of attraction between the two oppositely charged particles, which keeps the structure in place.</a:t>
            </a:r>
          </a:p>
          <a:p>
            <a:pPr>
              <a:defRPr/>
            </a:pPr>
            <a:endParaRPr lang="en-GB" dirty="0">
              <a:latin typeface="Twinkl Light" pitchFamily="2" charset="0"/>
            </a:endParaRPr>
          </a:p>
        </p:txBody>
      </p:sp>
      <p:sp>
        <p:nvSpPr>
          <p:cNvPr id="16387" name="Rectangle 8">
            <a:extLst>
              <a:ext uri="{FF2B5EF4-FFF2-40B4-BE49-F238E27FC236}">
                <a16:creationId xmlns:a16="http://schemas.microsoft.com/office/drawing/2014/main" id="{F3201055-D9A5-9514-0347-A25742CA2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544513"/>
            <a:ext cx="7775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0" rIns="0" bIns="108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/>
            <a:r>
              <a:rPr lang="en-GB" altLang="en-US" sz="3600">
                <a:solidFill>
                  <a:srgbClr val="B2D30B"/>
                </a:solidFill>
                <a:latin typeface="Twinkl SemiBold" charset="0"/>
                <a:cs typeface="Clear Sans Light" pitchFamily="34" charset="0"/>
              </a:rPr>
              <a:t>Metallic Bonding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58CED5-3D80-4C67-89E7-29F8EA1B9419}"/>
              </a:ext>
            </a:extLst>
          </p:cNvPr>
          <p:cNvSpPr/>
          <p:nvPr/>
        </p:nvSpPr>
        <p:spPr>
          <a:xfrm>
            <a:off x="2352675" y="1430338"/>
            <a:ext cx="7011988" cy="561975"/>
          </a:xfrm>
          <a:prstGeom prst="rect">
            <a:avLst/>
          </a:prstGeom>
          <a:solidFill>
            <a:srgbClr val="45D9FE"/>
          </a:solidFill>
          <a:ln w="28575">
            <a:solidFill>
              <a:srgbClr val="1A84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dirty="0">
                <a:latin typeface="+mj-lt"/>
              </a:rPr>
              <a:t>Metal ions are positively charged.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F39145-CF40-6314-E611-B9763F69B1FB}"/>
              </a:ext>
            </a:extLst>
          </p:cNvPr>
          <p:cNvSpPr/>
          <p:nvPr/>
        </p:nvSpPr>
        <p:spPr>
          <a:xfrm>
            <a:off x="2352675" y="2274888"/>
            <a:ext cx="7065963" cy="561975"/>
          </a:xfrm>
          <a:prstGeom prst="rect">
            <a:avLst/>
          </a:prstGeom>
          <a:solidFill>
            <a:srgbClr val="E9515C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dirty="0">
                <a:latin typeface="+mj-lt"/>
              </a:rPr>
              <a:t>The electrons are negatively charged. </a:t>
            </a:r>
          </a:p>
        </p:txBody>
      </p:sp>
      <p:pic>
        <p:nvPicPr>
          <p:cNvPr id="16390" name="Picture 7">
            <a:extLst>
              <a:ext uri="{FF2B5EF4-FFF2-40B4-BE49-F238E27FC236}">
                <a16:creationId xmlns:a16="http://schemas.microsoft.com/office/drawing/2014/main" id="{38139B18-F288-C3FF-B685-A9DBE8E80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138" y="2181225"/>
            <a:ext cx="750887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9">
            <a:extLst>
              <a:ext uri="{FF2B5EF4-FFF2-40B4-BE49-F238E27FC236}">
                <a16:creationId xmlns:a16="http://schemas.microsoft.com/office/drawing/2014/main" id="{AA5A8F7C-714B-1DE4-5406-D205A39B6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138" y="1316038"/>
            <a:ext cx="750887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949BF1-B7FE-35BB-410B-736AAAD74B76}"/>
              </a:ext>
            </a:extLst>
          </p:cNvPr>
          <p:cNvSpPr/>
          <p:nvPr/>
        </p:nvSpPr>
        <p:spPr>
          <a:xfrm>
            <a:off x="9142413" y="2311400"/>
            <a:ext cx="412750" cy="203200"/>
          </a:xfrm>
          <a:prstGeom prst="rect">
            <a:avLst/>
          </a:prstGeom>
          <a:solidFill>
            <a:srgbClr val="DE0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DC8328-E7C2-5B53-4424-8C8E24166B46}"/>
              </a:ext>
            </a:extLst>
          </p:cNvPr>
          <p:cNvSpPr/>
          <p:nvPr/>
        </p:nvSpPr>
        <p:spPr>
          <a:xfrm>
            <a:off x="9142413" y="2606675"/>
            <a:ext cx="412750" cy="203200"/>
          </a:xfrm>
          <a:prstGeom prst="rect">
            <a:avLst/>
          </a:prstGeom>
          <a:solidFill>
            <a:srgbClr val="DE0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AEC9B2-9199-B58A-C93F-9835C6F69D8A}"/>
              </a:ext>
            </a:extLst>
          </p:cNvPr>
          <p:cNvSpPr/>
          <p:nvPr/>
        </p:nvSpPr>
        <p:spPr>
          <a:xfrm rot="5400000">
            <a:off x="9144000" y="1647825"/>
            <a:ext cx="411163" cy="87313"/>
          </a:xfrm>
          <a:prstGeom prst="rect">
            <a:avLst/>
          </a:prstGeom>
          <a:solidFill>
            <a:srgbClr val="1A8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0A00E2-4EB8-8158-B83F-C37D241D7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07"/>
          <a:stretch>
            <a:fillRect/>
          </a:stretch>
        </p:blipFill>
        <p:spPr bwMode="auto">
          <a:xfrm>
            <a:off x="3133725" y="3986213"/>
            <a:ext cx="6030913" cy="2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537E661-3DC5-B9DD-BE0E-2D3AA12AA061}"/>
              </a:ext>
            </a:extLst>
          </p:cNvPr>
          <p:cNvSpPr/>
          <p:nvPr/>
        </p:nvSpPr>
        <p:spPr>
          <a:xfrm>
            <a:off x="4348163" y="3795713"/>
            <a:ext cx="471487" cy="344487"/>
          </a:xfrm>
          <a:prstGeom prst="ellipse">
            <a:avLst/>
          </a:prstGeom>
          <a:solidFill>
            <a:srgbClr val="ECE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C26CCA6-5040-3B02-29F0-0E52FD8DD252}"/>
              </a:ext>
            </a:extLst>
          </p:cNvPr>
          <p:cNvSpPr/>
          <p:nvPr/>
        </p:nvSpPr>
        <p:spPr>
          <a:xfrm>
            <a:off x="5300663" y="3795713"/>
            <a:ext cx="469900" cy="344487"/>
          </a:xfrm>
          <a:prstGeom prst="ellipse">
            <a:avLst/>
          </a:prstGeom>
          <a:solidFill>
            <a:srgbClr val="ECE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EE18F7-ADD7-BFED-38DF-08E8E5945FF7}"/>
              </a:ext>
            </a:extLst>
          </p:cNvPr>
          <p:cNvSpPr/>
          <p:nvPr/>
        </p:nvSpPr>
        <p:spPr>
          <a:xfrm>
            <a:off x="6262688" y="3795713"/>
            <a:ext cx="469900" cy="344487"/>
          </a:xfrm>
          <a:prstGeom prst="ellipse">
            <a:avLst/>
          </a:prstGeom>
          <a:solidFill>
            <a:srgbClr val="ECE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8254B39-6D1C-3850-D77D-81DD4198E3AB}"/>
              </a:ext>
            </a:extLst>
          </p:cNvPr>
          <p:cNvSpPr/>
          <p:nvPr/>
        </p:nvSpPr>
        <p:spPr>
          <a:xfrm>
            <a:off x="7226300" y="3875088"/>
            <a:ext cx="469900" cy="265112"/>
          </a:xfrm>
          <a:prstGeom prst="ellipse">
            <a:avLst/>
          </a:prstGeom>
          <a:solidFill>
            <a:srgbClr val="ECE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5B7606-9C1F-903E-0192-B8C8BEA6D847}"/>
              </a:ext>
            </a:extLst>
          </p:cNvPr>
          <p:cNvSpPr/>
          <p:nvPr/>
        </p:nvSpPr>
        <p:spPr>
          <a:xfrm>
            <a:off x="8139113" y="3795713"/>
            <a:ext cx="469900" cy="344487"/>
          </a:xfrm>
          <a:prstGeom prst="ellipse">
            <a:avLst/>
          </a:prstGeom>
          <a:solidFill>
            <a:srgbClr val="ECE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09625F-09EA-D99B-35E0-305B78331C2D}"/>
              </a:ext>
            </a:extLst>
          </p:cNvPr>
          <p:cNvSpPr/>
          <p:nvPr/>
        </p:nvSpPr>
        <p:spPr>
          <a:xfrm>
            <a:off x="2208213" y="1316038"/>
            <a:ext cx="5573712" cy="23082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dirty="0">
                <a:latin typeface="Twinkl Light" pitchFamily="2" charset="0"/>
              </a:rPr>
              <a:t>The regular arrangement of positive and negative charges gives rise to a giant lattice structure. </a:t>
            </a:r>
          </a:p>
          <a:p>
            <a:pPr>
              <a:defRPr/>
            </a:pPr>
            <a:endParaRPr lang="en-GB" dirty="0">
              <a:latin typeface="Twinkl Light" pitchFamily="2" charset="0"/>
            </a:endParaRPr>
          </a:p>
          <a:p>
            <a:pPr>
              <a:defRPr/>
            </a:pPr>
            <a:r>
              <a:rPr lang="en-GB" dirty="0">
                <a:latin typeface="Twinkl Light" pitchFamily="2" charset="0"/>
              </a:rPr>
              <a:t>However, the metal atoms are arranged in rows. </a:t>
            </a:r>
          </a:p>
          <a:p>
            <a:pPr>
              <a:defRPr/>
            </a:pPr>
            <a:endParaRPr lang="en-GB" dirty="0">
              <a:latin typeface="Twinkl Light" pitchFamily="2" charset="0"/>
            </a:endParaRPr>
          </a:p>
          <a:p>
            <a:pPr>
              <a:defRPr/>
            </a:pPr>
            <a:r>
              <a:rPr lang="en-GB" dirty="0">
                <a:latin typeface="Twinkl Light" pitchFamily="2" charset="0"/>
              </a:rPr>
              <a:t>This means they can be pulled into wires. This property is called ‘</a:t>
            </a:r>
            <a:r>
              <a:rPr lang="en-GB" dirty="0">
                <a:latin typeface="+mj-lt"/>
              </a:rPr>
              <a:t>ductile</a:t>
            </a:r>
            <a:r>
              <a:rPr lang="en-GB" dirty="0">
                <a:latin typeface="Twinkl Light" pitchFamily="2" charset="0"/>
              </a:rPr>
              <a:t>’. </a:t>
            </a:r>
          </a:p>
          <a:p>
            <a:pPr>
              <a:defRPr/>
            </a:pPr>
            <a:endParaRPr lang="en-GB" dirty="0">
              <a:latin typeface="Twinkl Light" pitchFamily="2" charset="0"/>
            </a:endParaRPr>
          </a:p>
        </p:txBody>
      </p:sp>
      <p:sp>
        <p:nvSpPr>
          <p:cNvPr id="17411" name="Rectangle 8">
            <a:extLst>
              <a:ext uri="{FF2B5EF4-FFF2-40B4-BE49-F238E27FC236}">
                <a16:creationId xmlns:a16="http://schemas.microsoft.com/office/drawing/2014/main" id="{286ECDFA-8131-3B16-44B9-1AFE52A52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544513"/>
            <a:ext cx="7775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0" rIns="0" bIns="108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/>
            <a:r>
              <a:rPr lang="en-GB" altLang="en-US" sz="3600">
                <a:solidFill>
                  <a:srgbClr val="B2D30B"/>
                </a:solidFill>
                <a:latin typeface="Twinkl SemiBold" charset="0"/>
                <a:cs typeface="Clear Sans Light" pitchFamily="34" charset="0"/>
              </a:rPr>
              <a:t>Metallic Bonding</a:t>
            </a:r>
          </a:p>
        </p:txBody>
      </p:sp>
      <p:pic>
        <p:nvPicPr>
          <p:cNvPr id="24578" name="Picture 2" descr="Wire, Copper, Electric, Stop, Closeup, Metal, Recycling">
            <a:extLst>
              <a:ext uri="{FF2B5EF4-FFF2-40B4-BE49-F238E27FC236}">
                <a16:creationId xmlns:a16="http://schemas.microsoft.com/office/drawing/2014/main" id="{CD865C4B-F5DD-1EE5-5CE3-8579262871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t="39509" b="12388"/>
          <a:stretch/>
        </p:blipFill>
        <p:spPr bwMode="auto">
          <a:xfrm>
            <a:off x="2208213" y="3884613"/>
            <a:ext cx="7791450" cy="233203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E64CBC-069E-DA7D-CCD2-BE016EF8C71D}"/>
              </a:ext>
            </a:extLst>
          </p:cNvPr>
          <p:cNvSpPr/>
          <p:nvPr/>
        </p:nvSpPr>
        <p:spPr>
          <a:xfrm>
            <a:off x="7599363" y="3257550"/>
            <a:ext cx="2290762" cy="419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sz="1600" dirty="0"/>
              <a:t>bonding in pure metals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007B928A-5766-F395-2565-A61444CB23AC}"/>
              </a:ext>
            </a:extLst>
          </p:cNvPr>
          <p:cNvSpPr/>
          <p:nvPr/>
        </p:nvSpPr>
        <p:spPr>
          <a:xfrm>
            <a:off x="7680325" y="3127375"/>
            <a:ext cx="204788" cy="1778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pic>
        <p:nvPicPr>
          <p:cNvPr id="17415" name="Picture 8">
            <a:extLst>
              <a:ext uri="{FF2B5EF4-FFF2-40B4-BE49-F238E27FC236}">
                <a16:creationId xmlns:a16="http://schemas.microsoft.com/office/drawing/2014/main" id="{AE3CDAAD-C3D9-5DDF-5789-8892C9269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363" y="1411288"/>
            <a:ext cx="22733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444FEF-7025-38A5-2923-CDD36D95DE5B}"/>
              </a:ext>
            </a:extLst>
          </p:cNvPr>
          <p:cNvSpPr/>
          <p:nvPr/>
        </p:nvSpPr>
        <p:spPr>
          <a:xfrm>
            <a:off x="2208213" y="1316038"/>
            <a:ext cx="5103812" cy="23082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dirty="0">
                <a:latin typeface="Twinkl Light" pitchFamily="2" charset="0"/>
              </a:rPr>
              <a:t>The metal atoms being arranged in rows gives metals another unique property. </a:t>
            </a:r>
          </a:p>
          <a:p>
            <a:pPr>
              <a:defRPr/>
            </a:pPr>
            <a:endParaRPr lang="en-GB" dirty="0">
              <a:latin typeface="Twinkl Light" pitchFamily="2" charset="0"/>
            </a:endParaRPr>
          </a:p>
          <a:p>
            <a:pPr>
              <a:defRPr/>
            </a:pPr>
            <a:r>
              <a:rPr lang="en-GB" dirty="0">
                <a:latin typeface="Twinkl Light" pitchFamily="2" charset="0"/>
              </a:rPr>
              <a:t>The layers can slide over one another. </a:t>
            </a:r>
          </a:p>
          <a:p>
            <a:pPr>
              <a:defRPr/>
            </a:pPr>
            <a:endParaRPr lang="en-GB" dirty="0">
              <a:latin typeface="Twinkl Light" pitchFamily="2" charset="0"/>
            </a:endParaRPr>
          </a:p>
          <a:p>
            <a:pPr>
              <a:defRPr/>
            </a:pPr>
            <a:r>
              <a:rPr lang="en-GB" dirty="0">
                <a:latin typeface="Twinkl Light" pitchFamily="2" charset="0"/>
              </a:rPr>
              <a:t>This means they can be hammered into all sorts of shapes. This property is called ‘</a:t>
            </a:r>
            <a:r>
              <a:rPr lang="en-GB" dirty="0">
                <a:latin typeface="+mj-lt"/>
              </a:rPr>
              <a:t>malleable</a:t>
            </a:r>
            <a:r>
              <a:rPr lang="en-GB" dirty="0">
                <a:latin typeface="Twinkl Light" pitchFamily="2" charset="0"/>
              </a:rPr>
              <a:t>’. </a:t>
            </a:r>
          </a:p>
          <a:p>
            <a:pPr>
              <a:defRPr/>
            </a:pPr>
            <a:endParaRPr lang="en-GB" dirty="0">
              <a:latin typeface="Twinkl Light" pitchFamily="2" charset="0"/>
            </a:endParaRPr>
          </a:p>
        </p:txBody>
      </p:sp>
      <p:sp>
        <p:nvSpPr>
          <p:cNvPr id="18435" name="Rectangle 8">
            <a:extLst>
              <a:ext uri="{FF2B5EF4-FFF2-40B4-BE49-F238E27FC236}">
                <a16:creationId xmlns:a16="http://schemas.microsoft.com/office/drawing/2014/main" id="{46E5C664-6A6F-2978-3729-1B9E40EE4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544513"/>
            <a:ext cx="7775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0" rIns="0" bIns="108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/>
            <a:r>
              <a:rPr lang="en-GB" altLang="en-US" sz="3600">
                <a:solidFill>
                  <a:srgbClr val="B2D30B"/>
                </a:solidFill>
                <a:latin typeface="Twinkl SemiBold" charset="0"/>
                <a:cs typeface="Clear Sans Light" pitchFamily="34" charset="0"/>
              </a:rPr>
              <a:t>Metallic Bonding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2A90A4-D055-657C-5B82-E5E5E9A55066}"/>
              </a:ext>
            </a:extLst>
          </p:cNvPr>
          <p:cNvSpPr/>
          <p:nvPr/>
        </p:nvSpPr>
        <p:spPr>
          <a:xfrm>
            <a:off x="7367588" y="3033713"/>
            <a:ext cx="2616200" cy="5905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sz="1600" dirty="0"/>
              <a:t>Atoms in pure metals can slide over each other.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F34A47E-F227-0544-B3A9-767B26B549F5}"/>
              </a:ext>
            </a:extLst>
          </p:cNvPr>
          <p:cNvSpPr/>
          <p:nvPr/>
        </p:nvSpPr>
        <p:spPr>
          <a:xfrm>
            <a:off x="7448550" y="2905125"/>
            <a:ext cx="204788" cy="176213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pic>
        <p:nvPicPr>
          <p:cNvPr id="28674" name="Picture 2" descr="Forge, Workshop, Anvil, Carbon, Hot, Steel, Blacksmith">
            <a:extLst>
              <a:ext uri="{FF2B5EF4-FFF2-40B4-BE49-F238E27FC236}">
                <a16:creationId xmlns:a16="http://schemas.microsoft.com/office/drawing/2014/main" id="{97C5A41B-7612-E33B-068E-5AE842842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t="3816" b="49835"/>
          <a:stretch/>
        </p:blipFill>
        <p:spPr bwMode="auto">
          <a:xfrm>
            <a:off x="2208213" y="3803650"/>
            <a:ext cx="7775575" cy="239553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</p:pic>
      <p:pic>
        <p:nvPicPr>
          <p:cNvPr id="18439" name="Picture 1">
            <a:extLst>
              <a:ext uri="{FF2B5EF4-FFF2-40B4-BE49-F238E27FC236}">
                <a16:creationId xmlns:a16="http://schemas.microsoft.com/office/drawing/2014/main" id="{B1BA9D36-844F-F057-7175-2FC8AC48E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650" y="1312863"/>
            <a:ext cx="2124075" cy="150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12F3494-5412-224D-8D51-BA53F53ACC32}"/>
              </a:ext>
            </a:extLst>
          </p:cNvPr>
          <p:cNvSpPr/>
          <p:nvPr/>
        </p:nvSpPr>
        <p:spPr>
          <a:xfrm>
            <a:off x="7653338" y="1449388"/>
            <a:ext cx="485775" cy="296862"/>
          </a:xfrm>
          <a:prstGeom prst="rightArrow">
            <a:avLst/>
          </a:prstGeom>
          <a:solidFill>
            <a:srgbClr val="00B0F0"/>
          </a:solidFill>
          <a:ln>
            <a:solidFill>
              <a:srgbClr val="1A84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83FFC49-76D4-83A5-AB74-9CB9F0E9712E}"/>
              </a:ext>
            </a:extLst>
          </p:cNvPr>
          <p:cNvSpPr/>
          <p:nvPr/>
        </p:nvSpPr>
        <p:spPr>
          <a:xfrm rot="10800000">
            <a:off x="9212263" y="2371725"/>
            <a:ext cx="485775" cy="296863"/>
          </a:xfrm>
          <a:prstGeom prst="rightArrow">
            <a:avLst/>
          </a:prstGeom>
          <a:solidFill>
            <a:srgbClr val="00B0F0"/>
          </a:solidFill>
          <a:ln>
            <a:solidFill>
              <a:srgbClr val="1A84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F3EED0-AD14-D61F-FD4A-BD0BC92543C2}"/>
              </a:ext>
            </a:extLst>
          </p:cNvPr>
          <p:cNvSpPr/>
          <p:nvPr/>
        </p:nvSpPr>
        <p:spPr>
          <a:xfrm>
            <a:off x="2208213" y="1316038"/>
            <a:ext cx="7775575" cy="9239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dirty="0">
                <a:latin typeface="Twinkl Light" pitchFamily="2" charset="0"/>
              </a:rPr>
              <a:t>Now complete the</a:t>
            </a:r>
            <a:r>
              <a:rPr lang="en-GB" dirty="0">
                <a:latin typeface="+mj-lt"/>
              </a:rPr>
              <a:t> activity sheet </a:t>
            </a:r>
            <a:r>
              <a:rPr lang="en-GB" dirty="0">
                <a:latin typeface="Twinkl Light" pitchFamily="2" charset="0"/>
              </a:rPr>
              <a:t>to demonstrate your understanding of metallic bonding so far. </a:t>
            </a:r>
          </a:p>
          <a:p>
            <a:pPr>
              <a:defRPr/>
            </a:pPr>
            <a:endParaRPr lang="en-GB" dirty="0">
              <a:latin typeface="Twinkl Light" pitchFamily="2" charset="0"/>
            </a:endParaRPr>
          </a:p>
        </p:txBody>
      </p:sp>
      <p:sp>
        <p:nvSpPr>
          <p:cNvPr id="19459" name="Rectangle 8">
            <a:extLst>
              <a:ext uri="{FF2B5EF4-FFF2-40B4-BE49-F238E27FC236}">
                <a16:creationId xmlns:a16="http://schemas.microsoft.com/office/drawing/2014/main" id="{60150567-5D25-8DD2-47C9-6DD12F8D0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544513"/>
            <a:ext cx="7775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0" rIns="0" bIns="108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/>
            <a:r>
              <a:rPr lang="en-GB" altLang="en-US" sz="3600">
                <a:solidFill>
                  <a:srgbClr val="B2D30B"/>
                </a:solidFill>
                <a:latin typeface="Twinkl SemiBold" charset="0"/>
                <a:cs typeface="Clear Sans Light" pitchFamily="34" charset="0"/>
              </a:rPr>
              <a:t>Activity Sheet</a:t>
            </a:r>
          </a:p>
        </p:txBody>
      </p:sp>
      <p:pic>
        <p:nvPicPr>
          <p:cNvPr id="19460" name="Picture 7">
            <a:extLst>
              <a:ext uri="{FF2B5EF4-FFF2-40B4-BE49-F238E27FC236}">
                <a16:creationId xmlns:a16="http://schemas.microsoft.com/office/drawing/2014/main" id="{5BBB399B-4AEE-D5D4-7914-F94ACF217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638" y="536575"/>
            <a:ext cx="7239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EEEA5D-9432-E33B-76C3-826071EA6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653"/>
          <a:stretch/>
        </p:blipFill>
        <p:spPr>
          <a:xfrm>
            <a:off x="3411538" y="2239963"/>
            <a:ext cx="4848225" cy="4618037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19462" name="Picture 11">
            <a:extLst>
              <a:ext uri="{FF2B5EF4-FFF2-40B4-BE49-F238E27FC236}">
                <a16:creationId xmlns:a16="http://schemas.microsoft.com/office/drawing/2014/main" id="{EC66D188-89AE-09CF-6073-418F95E0C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91303" flipH="1">
            <a:off x="6960394" y="4052094"/>
            <a:ext cx="3079750" cy="180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7A3EC9D3-5245-595C-4EDD-905EAFA49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1316038"/>
            <a:ext cx="7775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r>
              <a:rPr lang="en-GB" altLang="en-US"/>
              <a:t>Alloys are often stronger and harder than their original components.</a:t>
            </a:r>
          </a:p>
        </p:txBody>
      </p:sp>
      <p:sp>
        <p:nvSpPr>
          <p:cNvPr id="20483" name="Rectangle 8">
            <a:extLst>
              <a:ext uri="{FF2B5EF4-FFF2-40B4-BE49-F238E27FC236}">
                <a16:creationId xmlns:a16="http://schemas.microsoft.com/office/drawing/2014/main" id="{672554D1-8EC6-0652-F8B5-635EA70C4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544513"/>
            <a:ext cx="7775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0" rIns="0" bIns="108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/>
            <a:r>
              <a:rPr lang="en-GB" altLang="en-US" sz="3600">
                <a:solidFill>
                  <a:srgbClr val="B2D30B"/>
                </a:solidFill>
                <a:latin typeface="Twinkl SemiBold" charset="0"/>
                <a:cs typeface="Clear Sans Light" pitchFamily="34" charset="0"/>
              </a:rPr>
              <a:t>Bonding in Alloys</a:t>
            </a:r>
          </a:p>
        </p:txBody>
      </p:sp>
      <p:pic>
        <p:nvPicPr>
          <p:cNvPr id="20484" name="Picture 7">
            <a:extLst>
              <a:ext uri="{FF2B5EF4-FFF2-40B4-BE49-F238E27FC236}">
                <a16:creationId xmlns:a16="http://schemas.microsoft.com/office/drawing/2014/main" id="{8D55B1D6-D674-1E2D-B28F-7DE36EEEB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638" y="536575"/>
            <a:ext cx="7239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Triangle 6">
            <a:extLst>
              <a:ext uri="{FF2B5EF4-FFF2-40B4-BE49-F238E27FC236}">
                <a16:creationId xmlns:a16="http://schemas.microsoft.com/office/drawing/2014/main" id="{91981D89-8F9E-4E75-E1E3-04E06129DB84}"/>
              </a:ext>
            </a:extLst>
          </p:cNvPr>
          <p:cNvSpPr/>
          <p:nvPr/>
        </p:nvSpPr>
        <p:spPr>
          <a:xfrm rot="2700000">
            <a:off x="1839913" y="1676400"/>
            <a:ext cx="287338" cy="287337"/>
          </a:xfrm>
          <a:prstGeom prst="rtTriangle">
            <a:avLst/>
          </a:prstGeom>
          <a:solidFill>
            <a:srgbClr val="B21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52010E-BB39-CD7B-0BA2-D454EEC7F532}"/>
              </a:ext>
            </a:extLst>
          </p:cNvPr>
          <p:cNvSpPr/>
          <p:nvPr/>
        </p:nvSpPr>
        <p:spPr>
          <a:xfrm>
            <a:off x="1781175" y="1825625"/>
            <a:ext cx="8202613" cy="768350"/>
          </a:xfrm>
          <a:prstGeom prst="rect">
            <a:avLst/>
          </a:prstGeom>
          <a:solidFill>
            <a:srgbClr val="DC2C3D"/>
          </a:solidFill>
        </p:spPr>
        <p:txBody>
          <a:bodyPr lIns="144000" tIns="108000" rIns="144000" bIns="108000"/>
          <a:lstStyle/>
          <a:p>
            <a:pPr>
              <a:defRPr/>
            </a:pPr>
            <a:r>
              <a:rPr lang="en-GB" dirty="0">
                <a:solidFill>
                  <a:schemeClr val="bg1"/>
                </a:solidFill>
                <a:latin typeface="+mj-lt"/>
              </a:rPr>
              <a:t>Pause for Thought </a:t>
            </a:r>
          </a:p>
          <a:p>
            <a:pPr>
              <a:defRPr/>
            </a:pPr>
            <a:r>
              <a:rPr lang="en-GB" dirty="0">
                <a:solidFill>
                  <a:schemeClr val="bg1"/>
                </a:solidFill>
                <a:latin typeface="Twinkl" pitchFamily="50" charset="0"/>
                <a:cs typeface="Arial" panose="020B0604020202020204" pitchFamily="34" charset="0"/>
              </a:rPr>
              <a:t>From the pictures, can you explain why?</a:t>
            </a:r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3DE68C-3135-89F6-3B75-393419D68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075" y="1897063"/>
            <a:ext cx="62865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AEDC228-12E9-1872-C10F-13DCC98C5002}"/>
              </a:ext>
            </a:extLst>
          </p:cNvPr>
          <p:cNvSpPr/>
          <p:nvPr/>
        </p:nvSpPr>
        <p:spPr>
          <a:xfrm>
            <a:off x="2921000" y="5487988"/>
            <a:ext cx="2990850" cy="393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dirty="0"/>
              <a:t>bonding in pure metals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9FF35577-11C4-28EB-D354-567E51C24C91}"/>
              </a:ext>
            </a:extLst>
          </p:cNvPr>
          <p:cNvSpPr/>
          <p:nvPr/>
        </p:nvSpPr>
        <p:spPr>
          <a:xfrm>
            <a:off x="3013075" y="5357813"/>
            <a:ext cx="204788" cy="17621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5EE6FD-886E-8D0D-63BC-F305F4F0C58A}"/>
              </a:ext>
            </a:extLst>
          </p:cNvPr>
          <p:cNvSpPr/>
          <p:nvPr/>
        </p:nvSpPr>
        <p:spPr>
          <a:xfrm>
            <a:off x="6305550" y="5487988"/>
            <a:ext cx="2990850" cy="393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dirty="0"/>
              <a:t>bonding in alloys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1A8D0D8-BAD9-70A3-2BC3-9FBE15F618A4}"/>
              </a:ext>
            </a:extLst>
          </p:cNvPr>
          <p:cNvSpPr/>
          <p:nvPr/>
        </p:nvSpPr>
        <p:spPr>
          <a:xfrm>
            <a:off x="6397625" y="5357813"/>
            <a:ext cx="204788" cy="17621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pic>
        <p:nvPicPr>
          <p:cNvPr id="20492" name="Picture 15">
            <a:extLst>
              <a:ext uri="{FF2B5EF4-FFF2-40B4-BE49-F238E27FC236}">
                <a16:creationId xmlns:a16="http://schemas.microsoft.com/office/drawing/2014/main" id="{CAC8FD1C-2D6C-7E78-E53B-B34B61FB3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813" y="3103563"/>
            <a:ext cx="2881312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3" name="Picture 16">
            <a:extLst>
              <a:ext uri="{FF2B5EF4-FFF2-40B4-BE49-F238E27FC236}">
                <a16:creationId xmlns:a16="http://schemas.microsoft.com/office/drawing/2014/main" id="{355CAB18-7943-39D4-C88F-292516A34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50" y="3368675"/>
            <a:ext cx="29940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 animBg="1"/>
      <p:bldP spid="15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679682A7-8924-583D-AD1F-EED70714D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1279525"/>
            <a:ext cx="77755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r>
              <a:rPr lang="en-GB" altLang="en-US"/>
              <a:t>The addition of atoms of another element (metal or non-metal) disrupts the regularly arranged layers. </a:t>
            </a:r>
          </a:p>
          <a:p>
            <a:endParaRPr lang="en-GB" altLang="en-US" sz="800"/>
          </a:p>
          <a:p>
            <a:r>
              <a:rPr lang="en-GB" altLang="en-US"/>
              <a:t>They no longer slide over each other. </a:t>
            </a:r>
          </a:p>
          <a:p>
            <a:endParaRPr lang="en-GB" altLang="en-US" sz="800"/>
          </a:p>
          <a:p>
            <a:r>
              <a:rPr lang="en-GB" altLang="en-US"/>
              <a:t>This means alloys are often stronger and harder than pure metal elements. </a:t>
            </a:r>
          </a:p>
        </p:txBody>
      </p:sp>
      <p:sp>
        <p:nvSpPr>
          <p:cNvPr id="21507" name="Rectangle 8">
            <a:extLst>
              <a:ext uri="{FF2B5EF4-FFF2-40B4-BE49-F238E27FC236}">
                <a16:creationId xmlns:a16="http://schemas.microsoft.com/office/drawing/2014/main" id="{409B413E-2975-8BFA-15D3-C6631FDD5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544513"/>
            <a:ext cx="7775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0" rIns="0" bIns="108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/>
            <a:r>
              <a:rPr lang="en-GB" altLang="en-US" sz="3600">
                <a:solidFill>
                  <a:srgbClr val="B2D30B"/>
                </a:solidFill>
                <a:latin typeface="Twinkl SemiBold" charset="0"/>
                <a:cs typeface="Clear Sans Light" pitchFamily="34" charset="0"/>
              </a:rPr>
              <a:t>Bonding in Alloys</a:t>
            </a:r>
          </a:p>
        </p:txBody>
      </p:sp>
      <p:pic>
        <p:nvPicPr>
          <p:cNvPr id="21508" name="Picture 7">
            <a:extLst>
              <a:ext uri="{FF2B5EF4-FFF2-40B4-BE49-F238E27FC236}">
                <a16:creationId xmlns:a16="http://schemas.microsoft.com/office/drawing/2014/main" id="{1EB225CA-8D31-5671-38F9-FE54E58B1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638" y="536575"/>
            <a:ext cx="7239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C47CF8A-940A-E214-C80C-DEFCD2C60460}"/>
              </a:ext>
            </a:extLst>
          </p:cNvPr>
          <p:cNvSpPr/>
          <p:nvPr/>
        </p:nvSpPr>
        <p:spPr>
          <a:xfrm>
            <a:off x="2921000" y="5487988"/>
            <a:ext cx="2990850" cy="393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dirty="0"/>
              <a:t>bonding in pure metals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19DA9B22-C50D-3A74-7BED-5911A786CED0}"/>
              </a:ext>
            </a:extLst>
          </p:cNvPr>
          <p:cNvSpPr/>
          <p:nvPr/>
        </p:nvSpPr>
        <p:spPr>
          <a:xfrm>
            <a:off x="3013075" y="5357813"/>
            <a:ext cx="204788" cy="17621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44B392-E057-1563-E2C5-434A3671179B}"/>
              </a:ext>
            </a:extLst>
          </p:cNvPr>
          <p:cNvSpPr/>
          <p:nvPr/>
        </p:nvSpPr>
        <p:spPr>
          <a:xfrm>
            <a:off x="6305550" y="5487988"/>
            <a:ext cx="2990850" cy="393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dirty="0"/>
              <a:t>bonding in alloys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2002BDA5-45AD-E190-5502-3D0CCC4443CA}"/>
              </a:ext>
            </a:extLst>
          </p:cNvPr>
          <p:cNvSpPr/>
          <p:nvPr/>
        </p:nvSpPr>
        <p:spPr>
          <a:xfrm>
            <a:off x="6397625" y="5357813"/>
            <a:ext cx="204788" cy="17621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pic>
        <p:nvPicPr>
          <p:cNvPr id="21513" name="Picture 10">
            <a:extLst>
              <a:ext uri="{FF2B5EF4-FFF2-40B4-BE49-F238E27FC236}">
                <a16:creationId xmlns:a16="http://schemas.microsoft.com/office/drawing/2014/main" id="{D24E74B8-388C-58ED-5D87-9570E494A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813" y="3103563"/>
            <a:ext cx="2881312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4" name="Picture 11">
            <a:extLst>
              <a:ext uri="{FF2B5EF4-FFF2-40B4-BE49-F238E27FC236}">
                <a16:creationId xmlns:a16="http://schemas.microsoft.com/office/drawing/2014/main" id="{43F48E82-9B42-AECF-663E-13E7FC4C6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50" y="3368675"/>
            <a:ext cx="29940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B4FB78C-97DA-F6DB-D4C5-3E6B91B2A678}"/>
              </a:ext>
            </a:extLst>
          </p:cNvPr>
          <p:cNvSpPr/>
          <p:nvPr/>
        </p:nvSpPr>
        <p:spPr>
          <a:xfrm>
            <a:off x="2208213" y="1265238"/>
            <a:ext cx="7775575" cy="6461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dirty="0">
                <a:latin typeface="Twinkl Light" pitchFamily="2" charset="0"/>
              </a:rPr>
              <a:t>Now complete the </a:t>
            </a:r>
            <a:r>
              <a:rPr lang="en-GB" dirty="0">
                <a:latin typeface="+mj-lt"/>
              </a:rPr>
              <a:t>exam style question </a:t>
            </a:r>
            <a:r>
              <a:rPr lang="en-GB" dirty="0">
                <a:latin typeface="Twinkl Light" pitchFamily="2" charset="0"/>
              </a:rPr>
              <a:t>to show your understanding of today’s lesson. </a:t>
            </a:r>
          </a:p>
        </p:txBody>
      </p:sp>
      <p:sp>
        <p:nvSpPr>
          <p:cNvPr id="22531" name="Rectangle 8">
            <a:extLst>
              <a:ext uri="{FF2B5EF4-FFF2-40B4-BE49-F238E27FC236}">
                <a16:creationId xmlns:a16="http://schemas.microsoft.com/office/drawing/2014/main" id="{6813ABB3-2783-0B02-4E54-429550307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544513"/>
            <a:ext cx="7775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0" rIns="0" bIns="108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/>
            <a:r>
              <a:rPr lang="en-GB" altLang="en-US" sz="3600">
                <a:solidFill>
                  <a:srgbClr val="B2D30B"/>
                </a:solidFill>
                <a:latin typeface="Twinkl SemiBold" charset="0"/>
                <a:cs typeface="Clear Sans Light" pitchFamily="34" charset="0"/>
              </a:rPr>
              <a:t>Exam Style Question</a:t>
            </a:r>
          </a:p>
        </p:txBody>
      </p:sp>
      <p:pic>
        <p:nvPicPr>
          <p:cNvPr id="22532" name="Picture 7">
            <a:extLst>
              <a:ext uri="{FF2B5EF4-FFF2-40B4-BE49-F238E27FC236}">
                <a16:creationId xmlns:a16="http://schemas.microsoft.com/office/drawing/2014/main" id="{F9DA2EE0-E84F-6709-C485-95D4E7F04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638" y="536575"/>
            <a:ext cx="7239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B9E788-FBFA-208D-DDAE-0728844B34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37"/>
          <a:stretch/>
        </p:blipFill>
        <p:spPr>
          <a:xfrm>
            <a:off x="3395663" y="2155825"/>
            <a:ext cx="4848225" cy="4702175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22534" name="Picture 17">
            <a:extLst>
              <a:ext uri="{FF2B5EF4-FFF2-40B4-BE49-F238E27FC236}">
                <a16:creationId xmlns:a16="http://schemas.microsoft.com/office/drawing/2014/main" id="{5D74D00A-9779-0EC7-1F68-7D2B3ABFC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91303" flipH="1">
            <a:off x="6960394" y="4052094"/>
            <a:ext cx="3079750" cy="180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0CDFCE1F-2053-C62F-76A6-FD228982C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1265238"/>
            <a:ext cx="77755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r>
              <a:rPr lang="en-GB" altLang="en-US"/>
              <a:t>Now complete the activity sheet to consolidate your knowledge of metallic, covalent and ionic bonding. </a:t>
            </a:r>
          </a:p>
        </p:txBody>
      </p:sp>
      <p:sp>
        <p:nvSpPr>
          <p:cNvPr id="23555" name="Rectangle 8">
            <a:extLst>
              <a:ext uri="{FF2B5EF4-FFF2-40B4-BE49-F238E27FC236}">
                <a16:creationId xmlns:a16="http://schemas.microsoft.com/office/drawing/2014/main" id="{4E5C7F87-9CD1-C370-8A1E-98ECDA411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544513"/>
            <a:ext cx="7775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0" rIns="0" bIns="108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/>
            <a:r>
              <a:rPr lang="en-GB" altLang="en-US" sz="3600">
                <a:solidFill>
                  <a:srgbClr val="B2D30B"/>
                </a:solidFill>
                <a:latin typeface="Twinkl SemiBold" charset="0"/>
                <a:cs typeface="Clear Sans Light" pitchFamily="34" charset="0"/>
              </a:rPr>
              <a:t>Plenary</a:t>
            </a:r>
          </a:p>
        </p:txBody>
      </p:sp>
      <p:pic>
        <p:nvPicPr>
          <p:cNvPr id="23556" name="Picture 7">
            <a:extLst>
              <a:ext uri="{FF2B5EF4-FFF2-40B4-BE49-F238E27FC236}">
                <a16:creationId xmlns:a16="http://schemas.microsoft.com/office/drawing/2014/main" id="{C1B7EE82-BA8D-0525-F8EF-BB888A1C2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638" y="536575"/>
            <a:ext cx="7239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72C36E-31F0-35C7-34F8-928129E11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036763"/>
            <a:ext cx="5834063" cy="4124325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23558" name="Picture 8">
            <a:extLst>
              <a:ext uri="{FF2B5EF4-FFF2-40B4-BE49-F238E27FC236}">
                <a16:creationId xmlns:a16="http://schemas.microsoft.com/office/drawing/2014/main" id="{32E86870-64BC-4E43-3669-743BE6E7C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91303" flipH="1">
            <a:off x="7281069" y="3725069"/>
            <a:ext cx="3079750" cy="180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BDF80A-F5EC-3EDE-D34B-49060628F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1265238"/>
            <a:ext cx="7775575" cy="184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altLang="en-US" sz="2000"/>
              <a:t>I can list properties of metals.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altLang="en-US" sz="2000"/>
              <a:t>I can describe the bonding in metallic structures.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altLang="en-US" sz="2000"/>
              <a:t>I can explain the properties of metallic structures. </a:t>
            </a:r>
          </a:p>
        </p:txBody>
      </p:sp>
      <p:sp>
        <p:nvSpPr>
          <p:cNvPr id="24579" name="Rectangle 8">
            <a:extLst>
              <a:ext uri="{FF2B5EF4-FFF2-40B4-BE49-F238E27FC236}">
                <a16:creationId xmlns:a16="http://schemas.microsoft.com/office/drawing/2014/main" id="{C44F7EBD-188F-2027-336D-D6009269E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544513"/>
            <a:ext cx="7775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0" rIns="0" bIns="108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/>
            <a:r>
              <a:rPr lang="en-GB" altLang="en-US" sz="3600">
                <a:solidFill>
                  <a:srgbClr val="B2D30B"/>
                </a:solidFill>
                <a:latin typeface="Twinkl SemiBold" charset="0"/>
                <a:cs typeface="Clear Sans Light" pitchFamily="34" charset="0"/>
              </a:rPr>
              <a:t>What Did You Achieve Today?</a:t>
            </a: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FA5B8D7C-E554-F27A-B8AF-792EAC096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913" y="3330575"/>
            <a:ext cx="2136775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15">
            <a:extLst>
              <a:ext uri="{FF2B5EF4-FFF2-40B4-BE49-F238E27FC236}">
                <a16:creationId xmlns:a16="http://schemas.microsoft.com/office/drawing/2014/main" id="{BB221C1F-0FF5-F6AE-53D5-EAD3106FC4F0}"/>
              </a:ext>
            </a:extLst>
          </p:cNvPr>
          <p:cNvSpPr txBox="1">
            <a:spLocks/>
          </p:cNvSpPr>
          <p:nvPr/>
        </p:nvSpPr>
        <p:spPr bwMode="auto">
          <a:xfrm>
            <a:off x="2208213" y="3568700"/>
            <a:ext cx="7775575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28600" indent="-228600">
              <a:defRPr>
                <a:solidFill>
                  <a:schemeClr val="tx1"/>
                </a:solidFill>
                <a:latin typeface="Twinkl Light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altLang="en-US" sz="2800">
                <a:solidFill>
                  <a:srgbClr val="1C1C1C"/>
                </a:solidFill>
                <a:cs typeface="Arial" panose="020B0604020202020204" pitchFamily="34" charset="0"/>
              </a:rPr>
              <a:t>To identify and list properties of metals. 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altLang="en-US" sz="2800">
                <a:solidFill>
                  <a:srgbClr val="1C1C1C"/>
                </a:solidFill>
                <a:cs typeface="Arial" panose="020B0604020202020204" pitchFamily="34" charset="0"/>
              </a:rPr>
              <a:t>To describe the bonding in metallic structures. 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altLang="en-US" sz="2800">
                <a:solidFill>
                  <a:srgbClr val="1C1C1C"/>
                </a:solidFill>
                <a:cs typeface="Arial" panose="020B0604020202020204" pitchFamily="34" charset="0"/>
              </a:rPr>
              <a:t>To explain the properties of metallic structures. </a:t>
            </a:r>
          </a:p>
        </p:txBody>
      </p:sp>
      <p:sp>
        <p:nvSpPr>
          <p:cNvPr id="7171" name="Content Placeholder 15">
            <a:extLst>
              <a:ext uri="{FF2B5EF4-FFF2-40B4-BE49-F238E27FC236}">
                <a16:creationId xmlns:a16="http://schemas.microsoft.com/office/drawing/2014/main" id="{C57F81B4-5FD5-5198-9E7D-229FAE414607}"/>
              </a:ext>
            </a:extLst>
          </p:cNvPr>
          <p:cNvSpPr txBox="1">
            <a:spLocks/>
          </p:cNvSpPr>
          <p:nvPr/>
        </p:nvSpPr>
        <p:spPr bwMode="auto">
          <a:xfrm>
            <a:off x="2208213" y="1506538"/>
            <a:ext cx="7775575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85750" indent="-285750">
              <a:defRPr>
                <a:solidFill>
                  <a:schemeClr val="tx1"/>
                </a:solidFill>
                <a:latin typeface="Twinkl Light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altLang="en-US" sz="2800">
                <a:solidFill>
                  <a:srgbClr val="1C1C1C"/>
                </a:solidFill>
                <a:cs typeface="Arial" panose="020B0604020202020204" pitchFamily="34" charset="0"/>
              </a:rPr>
              <a:t>To understand how a metallic bond is formed. </a:t>
            </a:r>
          </a:p>
        </p:txBody>
      </p:sp>
      <p:sp>
        <p:nvSpPr>
          <p:cNvPr id="7172" name="Content Placeholder 15">
            <a:extLst>
              <a:ext uri="{FF2B5EF4-FFF2-40B4-BE49-F238E27FC236}">
                <a16:creationId xmlns:a16="http://schemas.microsoft.com/office/drawing/2014/main" id="{570BB4FD-83EA-4118-AC1A-C8750F6F685A}"/>
              </a:ext>
            </a:extLst>
          </p:cNvPr>
          <p:cNvSpPr txBox="1">
            <a:spLocks/>
          </p:cNvSpPr>
          <p:nvPr/>
        </p:nvSpPr>
        <p:spPr bwMode="auto">
          <a:xfrm>
            <a:off x="2003425" y="728663"/>
            <a:ext cx="8196263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52000" tIns="216000" rIns="252000" bIns="180000"/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GB" altLang="en-US" sz="3600">
                <a:solidFill>
                  <a:srgbClr val="B2D30B"/>
                </a:solidFill>
                <a:latin typeface="Twinkl SemiBold" charset="0"/>
                <a:cs typeface="Sassoon Infant Rg" pitchFamily="50" charset="0"/>
              </a:rPr>
              <a:t>Learning Objective</a:t>
            </a:r>
          </a:p>
        </p:txBody>
      </p:sp>
      <p:sp>
        <p:nvSpPr>
          <p:cNvPr id="7173" name="Content Placeholder 15">
            <a:extLst>
              <a:ext uri="{FF2B5EF4-FFF2-40B4-BE49-F238E27FC236}">
                <a16:creationId xmlns:a16="http://schemas.microsoft.com/office/drawing/2014/main" id="{16E92581-CD43-05D2-EBF7-CBFC7E442872}"/>
              </a:ext>
            </a:extLst>
          </p:cNvPr>
          <p:cNvSpPr txBox="1">
            <a:spLocks/>
          </p:cNvSpPr>
          <p:nvPr/>
        </p:nvSpPr>
        <p:spPr bwMode="auto">
          <a:xfrm>
            <a:off x="2003425" y="2789238"/>
            <a:ext cx="8196263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52000" tIns="216000" rIns="252000" bIns="180000"/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GB" altLang="en-US" sz="3600">
                <a:solidFill>
                  <a:srgbClr val="B2D30B"/>
                </a:solidFill>
                <a:latin typeface="Twinkl SemiBold" charset="0"/>
                <a:cs typeface="Sassoon Infant Rg" pitchFamily="50" charset="0"/>
              </a:rPr>
              <a:t>Success Criteria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1692B7A4-806B-F2F3-B7FD-6CDB2E15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1316038"/>
            <a:ext cx="7775575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eaLnBrk="1" hangingPunct="1"/>
            <a:r>
              <a:rPr lang="en-GB" altLang="en-US">
                <a:solidFill>
                  <a:srgbClr val="0D0D0D"/>
                </a:solidFill>
                <a:cs typeface="Clear Sans Light" pitchFamily="34" charset="0"/>
              </a:rPr>
              <a:t>In pairs, can you think of a metal for each of the letters of the alphabet? </a:t>
            </a:r>
          </a:p>
          <a:p>
            <a:pPr eaLnBrk="1" hangingPunct="1"/>
            <a:endParaRPr lang="en-GB" altLang="en-US">
              <a:solidFill>
                <a:srgbClr val="0D0D0D"/>
              </a:solidFill>
              <a:cs typeface="Clear Sans Light" pitchFamily="34" charset="0"/>
            </a:endParaRPr>
          </a:p>
          <a:p>
            <a:pPr eaLnBrk="1" hangingPunct="1"/>
            <a:endParaRPr lang="en-GB" altLang="en-US">
              <a:solidFill>
                <a:srgbClr val="0D0D0D"/>
              </a:solidFill>
              <a:cs typeface="Clear Sans Light" pitchFamily="34" charset="0"/>
            </a:endParaRPr>
          </a:p>
          <a:p>
            <a:pPr eaLnBrk="1" hangingPunct="1"/>
            <a:endParaRPr lang="en-GB" altLang="en-US">
              <a:solidFill>
                <a:srgbClr val="0D0D0D"/>
              </a:solidFill>
              <a:cs typeface="Clear Sans Light" pitchFamily="34" charset="0"/>
            </a:endParaRPr>
          </a:p>
          <a:p>
            <a:pPr eaLnBrk="1" hangingPunct="1"/>
            <a:r>
              <a:rPr lang="en-GB" altLang="en-US">
                <a:solidFill>
                  <a:srgbClr val="0D0D0D"/>
                </a:solidFill>
                <a:cs typeface="Clear Sans Light" pitchFamily="34" charset="0"/>
              </a:rPr>
              <a:t>Next to each metal, write (E) if you think it is a pure metal</a:t>
            </a:r>
            <a:br>
              <a:rPr lang="en-GB" altLang="en-US">
                <a:solidFill>
                  <a:srgbClr val="0D0D0D"/>
                </a:solidFill>
                <a:cs typeface="Clear Sans Light" pitchFamily="34" charset="0"/>
              </a:rPr>
            </a:br>
            <a:r>
              <a:rPr lang="en-GB" altLang="en-US">
                <a:solidFill>
                  <a:srgbClr val="0D0D0D"/>
                </a:solidFill>
                <a:cs typeface="Clear Sans Light" pitchFamily="34" charset="0"/>
              </a:rPr>
              <a:t>element or (A) if you think it is a mixture of metals.</a:t>
            </a:r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BC270804-6839-DE6F-5E2F-16195FBD0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544513"/>
            <a:ext cx="7775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0" rIns="0" bIns="108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/>
            <a:r>
              <a:rPr lang="en-GB" altLang="en-US" sz="3600">
                <a:solidFill>
                  <a:srgbClr val="B2D30B"/>
                </a:solidFill>
                <a:latin typeface="Twinkl SemiBold" charset="0"/>
                <a:cs typeface="Clear Sans Light" pitchFamily="34" charset="0"/>
              </a:rPr>
              <a:t>A to Z of Metals</a:t>
            </a:r>
          </a:p>
        </p:txBody>
      </p:sp>
      <p:pic>
        <p:nvPicPr>
          <p:cNvPr id="8196" name="Picture 3">
            <a:extLst>
              <a:ext uri="{FF2B5EF4-FFF2-40B4-BE49-F238E27FC236}">
                <a16:creationId xmlns:a16="http://schemas.microsoft.com/office/drawing/2014/main" id="{58257504-3136-5E13-E5CF-052AD772E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588" y="544513"/>
            <a:ext cx="7239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 descr="Typewriter, Letters, Secretary, Flea Market">
            <a:extLst>
              <a:ext uri="{FF2B5EF4-FFF2-40B4-BE49-F238E27FC236}">
                <a16:creationId xmlns:a16="http://schemas.microsoft.com/office/drawing/2014/main" id="{1167EAC8-9375-04F3-D628-60B9681D6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84366" y="3470946"/>
            <a:ext cx="4078290" cy="25744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90017F-1C5F-914C-50AB-118BEB288621}"/>
              </a:ext>
            </a:extLst>
          </p:cNvPr>
          <p:cNvSpPr/>
          <p:nvPr/>
        </p:nvSpPr>
        <p:spPr>
          <a:xfrm>
            <a:off x="2208213" y="1733550"/>
            <a:ext cx="7775575" cy="554038"/>
          </a:xfrm>
          <a:prstGeom prst="rect">
            <a:avLst/>
          </a:prstGeom>
          <a:solidFill>
            <a:srgbClr val="92D050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dirty="0"/>
              <a:t>For example: </a:t>
            </a:r>
            <a:r>
              <a:rPr lang="en-GB" dirty="0">
                <a:latin typeface="+mj-lt"/>
              </a:rPr>
              <a:t>A =</a:t>
            </a:r>
            <a:r>
              <a:rPr lang="en-GB" dirty="0"/>
              <a:t> aluminium. </a:t>
            </a:r>
          </a:p>
        </p:txBody>
      </p:sp>
      <p:pic>
        <p:nvPicPr>
          <p:cNvPr id="8199" name="Picture 5">
            <a:extLst>
              <a:ext uri="{FF2B5EF4-FFF2-40B4-BE49-F238E27FC236}">
                <a16:creationId xmlns:a16="http://schemas.microsoft.com/office/drawing/2014/main" id="{8B0943F7-F2C7-74D8-A8F9-FFAD813E9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013" y="1808163"/>
            <a:ext cx="636587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8">
            <a:extLst>
              <a:ext uri="{FF2B5EF4-FFF2-40B4-BE49-F238E27FC236}">
                <a16:creationId xmlns:a16="http://schemas.microsoft.com/office/drawing/2014/main" id="{E37B104E-C95E-1717-99D2-B4E6C5AC9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544513"/>
            <a:ext cx="7775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0" rIns="0" bIns="108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/>
            <a:r>
              <a:rPr lang="en-GB" altLang="en-US" sz="3600">
                <a:solidFill>
                  <a:srgbClr val="B2D30B"/>
                </a:solidFill>
                <a:latin typeface="Twinkl SemiBold" charset="0"/>
                <a:cs typeface="Clear Sans Light" pitchFamily="34" charset="0"/>
              </a:rPr>
              <a:t>A to Z of Metals</a:t>
            </a:r>
          </a:p>
        </p:txBody>
      </p:sp>
      <p:pic>
        <p:nvPicPr>
          <p:cNvPr id="9219" name="Picture 3">
            <a:extLst>
              <a:ext uri="{FF2B5EF4-FFF2-40B4-BE49-F238E27FC236}">
                <a16:creationId xmlns:a16="http://schemas.microsoft.com/office/drawing/2014/main" id="{11C2FA8C-F778-074B-F1A9-820EBC686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588" y="544513"/>
            <a:ext cx="7239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A1D20FA-205C-2250-3BF6-38058E255FC6}"/>
              </a:ext>
            </a:extLst>
          </p:cNvPr>
          <p:cNvGraphicFramePr>
            <a:graphicFrameLocks noGrp="1"/>
          </p:cNvGraphicFramePr>
          <p:nvPr/>
        </p:nvGraphicFramePr>
        <p:xfrm>
          <a:off x="2243138" y="1358900"/>
          <a:ext cx="7740650" cy="414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8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8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8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81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81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8040"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latin typeface="+mn-lt"/>
                        </a:rPr>
                        <a:t>aluminium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48" marR="91448" marT="45722" marB="45722" anchor="ctr">
                    <a:lnL w="28575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latin typeface="+mn-lt"/>
                        </a:rPr>
                        <a:t>francium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48" marR="91448" marT="45722" marB="45722" anchor="ctr">
                    <a:lnL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latin typeface="+mn-lt"/>
                        </a:rPr>
                        <a:t>k (x)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48" marR="91448" marT="45722" marB="45722" anchor="ctr">
                    <a:lnL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latin typeface="+mn-lt"/>
                        </a:rPr>
                        <a:t>platinum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48" marR="91448" marT="45722" marB="45722" anchor="ctr">
                    <a:lnL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latin typeface="+mn-lt"/>
                        </a:rPr>
                        <a:t>uranium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48" marR="91448" marT="45722" marB="45722" anchor="ctr">
                    <a:lnL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8040"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latin typeface="+mn-lt"/>
                        </a:rPr>
                        <a:t>bronze (A)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48" marR="91448" marT="45722" marB="45722" anchor="ctr">
                    <a:lnL w="28575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latin typeface="+mn-lt"/>
                        </a:rPr>
                        <a:t>gold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48" marR="91448" marT="45722" marB="45722" anchor="ctr">
                    <a:lnL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latin typeface="+mn-lt"/>
                        </a:rPr>
                        <a:t>lead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48" marR="91448" marT="45722" marB="45722" anchor="ctr">
                    <a:lnL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latin typeface="+mn-lt"/>
                        </a:rPr>
                        <a:t>q (x)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48" marR="91448" marT="45722" marB="45722" anchor="ctr">
                    <a:lnL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latin typeface="+mn-lt"/>
                        </a:rPr>
                        <a:t>vanadium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48" marR="91448" marT="45722" marB="45722" anchor="ctr">
                    <a:lnL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8040"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latin typeface="+mn-lt"/>
                        </a:rPr>
                        <a:t>copper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48" marR="91448" marT="45722" marB="45722" anchor="ctr">
                    <a:lnL w="28575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latin typeface="+mn-lt"/>
                        </a:rPr>
                        <a:t>hafnium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48" marR="91448" marT="45722" marB="45722" anchor="ctr">
                    <a:lnL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latin typeface="+mn-lt"/>
                        </a:rPr>
                        <a:t>mercury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48" marR="91448" marT="45722" marB="45722" anchor="ctr">
                    <a:lnL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latin typeface="+mn-lt"/>
                        </a:rPr>
                        <a:t>radium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48" marR="91448" marT="45722" marB="45722" anchor="ctr">
                    <a:lnL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latin typeface="+mn-lt"/>
                        </a:rPr>
                        <a:t>yttrium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48" marR="91448" marT="45722" marB="45722" anchor="ctr">
                    <a:lnL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8040"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latin typeface="+mn-lt"/>
                        </a:rPr>
                        <a:t>dysprosium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48" marR="91448" marT="45722" marB="45722" anchor="ctr">
                    <a:lnL w="28575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latin typeface="+mn-lt"/>
                        </a:rPr>
                        <a:t>iron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48" marR="91448" marT="45722" marB="45722" anchor="ctr">
                    <a:lnL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latin typeface="+mn-lt"/>
                        </a:rPr>
                        <a:t>nickel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48" marR="91448" marT="45722" marB="45722" anchor="ctr">
                    <a:lnL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latin typeface="+mn-lt"/>
                        </a:rPr>
                        <a:t>steel (A)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48" marR="91448" marT="45722" marB="45722" anchor="ctr">
                    <a:lnL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latin typeface="+mn-lt"/>
                        </a:rPr>
                        <a:t>zinc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48" marR="91448" marT="45722" marB="45722" anchor="ctr">
                    <a:lnL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8040"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latin typeface="+mn-lt"/>
                        </a:rPr>
                        <a:t>einsteinium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48" marR="91448" marT="45722" marB="45722" anchor="ctr">
                    <a:lnL w="28575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latin typeface="+mn-lt"/>
                        </a:rPr>
                        <a:t>j (x)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48" marR="91448" marT="45722" marB="45722" anchor="ctr">
                    <a:lnL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latin typeface="+mn-lt"/>
                        </a:rPr>
                        <a:t>osmium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48" marR="91448" marT="45722" marB="45722" anchor="ctr">
                    <a:lnL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latin typeface="+mn-lt"/>
                        </a:rPr>
                        <a:t>titanium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48" marR="91448" marT="45722" marB="45722" anchor="ctr">
                    <a:lnL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48" marR="91448" marT="45722" marB="45722" anchor="ctr">
                    <a:lnL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7B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7682AFF-C937-50A8-B6BD-49AF7BAA8B8A}"/>
              </a:ext>
            </a:extLst>
          </p:cNvPr>
          <p:cNvSpPr/>
          <p:nvPr/>
        </p:nvSpPr>
        <p:spPr>
          <a:xfrm>
            <a:off x="4144963" y="5703888"/>
            <a:ext cx="3902075" cy="503237"/>
          </a:xfrm>
          <a:prstGeom prst="rect">
            <a:avLst/>
          </a:prstGeom>
          <a:solidFill>
            <a:srgbClr val="87BD3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dirty="0"/>
              <a:t>Did you think of any different ones?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8">
            <a:extLst>
              <a:ext uri="{FF2B5EF4-FFF2-40B4-BE49-F238E27FC236}">
                <a16:creationId xmlns:a16="http://schemas.microsoft.com/office/drawing/2014/main" id="{5097F701-68DA-1952-1D90-502EEDAAB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544513"/>
            <a:ext cx="7775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0" rIns="0" bIns="108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/>
            <a:r>
              <a:rPr lang="en-GB" altLang="en-US" sz="3600">
                <a:solidFill>
                  <a:srgbClr val="B2D30B"/>
                </a:solidFill>
                <a:latin typeface="Twinkl SemiBold" charset="0"/>
                <a:cs typeface="Clear Sans Light" pitchFamily="34" charset="0"/>
              </a:rPr>
              <a:t>Alloys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465D7E-20FF-FA86-D51B-25EA5C64F014}"/>
              </a:ext>
            </a:extLst>
          </p:cNvPr>
          <p:cNvSpPr/>
          <p:nvPr/>
        </p:nvSpPr>
        <p:spPr>
          <a:xfrm>
            <a:off x="2182813" y="1263650"/>
            <a:ext cx="7800975" cy="7381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dirty="0">
                <a:latin typeface="Twinkl Light" pitchFamily="2" charset="0"/>
              </a:rPr>
              <a:t>Did you notice two of those metals had a letter (A) next to them? </a:t>
            </a:r>
          </a:p>
          <a:p>
            <a:pPr>
              <a:defRPr/>
            </a:pPr>
            <a:endParaRPr lang="en-GB" sz="600" dirty="0">
              <a:latin typeface="Twinkl Light" pitchFamily="2" charset="0"/>
            </a:endParaRPr>
          </a:p>
          <a:p>
            <a:pPr>
              <a:defRPr/>
            </a:pPr>
            <a:r>
              <a:rPr lang="en-GB" dirty="0">
                <a:latin typeface="Twinkl Light" pitchFamily="2" charset="0"/>
              </a:rPr>
              <a:t>A mixture of two or more metals is called an </a:t>
            </a:r>
            <a:r>
              <a:rPr lang="en-GB" dirty="0">
                <a:latin typeface="+mj-lt"/>
              </a:rPr>
              <a:t>alloy</a:t>
            </a:r>
            <a:r>
              <a:rPr lang="en-GB" dirty="0">
                <a:latin typeface="Twinkl Light" pitchFamily="2" charset="0"/>
              </a:rPr>
              <a:t>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CCE7D3-3219-8468-7B19-5C0196B80691}"/>
              </a:ext>
            </a:extLst>
          </p:cNvPr>
          <p:cNvSpPr/>
          <p:nvPr/>
        </p:nvSpPr>
        <p:spPr>
          <a:xfrm rot="21370014">
            <a:off x="2460625" y="2660650"/>
            <a:ext cx="2714625" cy="2714625"/>
          </a:xfrm>
          <a:prstGeom prst="ellipse">
            <a:avLst/>
          </a:prstGeom>
          <a:solidFill>
            <a:srgbClr val="639FCE"/>
          </a:solidFill>
          <a:ln w="28575">
            <a:solidFill>
              <a:srgbClr val="327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Bronze was the first alloy to be discovered, from a period of time now known as the Bronze Age.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AACBB1-0D7F-7A21-ED07-52229F7C1749}"/>
              </a:ext>
            </a:extLst>
          </p:cNvPr>
          <p:cNvSpPr/>
          <p:nvPr/>
        </p:nvSpPr>
        <p:spPr>
          <a:xfrm>
            <a:off x="5942013" y="5464175"/>
            <a:ext cx="4572000" cy="2000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Photo courtesy of Kim </a:t>
            </a:r>
            <a:r>
              <a:rPr lang="en-GB" sz="7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Støvring</a:t>
            </a:r>
            <a:r>
              <a:rPr lang="en-GB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(@flickr.com) - granted under creative commons licence - attribution</a:t>
            </a:r>
            <a:endParaRPr lang="en-GB" sz="700" dirty="0">
              <a:solidFill>
                <a:schemeClr val="bg1">
                  <a:lumMod val="65000"/>
                </a:schemeClr>
              </a:solidFill>
              <a:latin typeface="Twinkl Light" pitchFamily="2" charset="0"/>
            </a:endParaRPr>
          </a:p>
        </p:txBody>
      </p:sp>
      <p:pic>
        <p:nvPicPr>
          <p:cNvPr id="10246" name="Picture 7">
            <a:extLst>
              <a:ext uri="{FF2B5EF4-FFF2-40B4-BE49-F238E27FC236}">
                <a16:creationId xmlns:a16="http://schemas.microsoft.com/office/drawing/2014/main" id="{B711C9C4-844F-DC36-31B5-A2093AFE2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350" y="2492375"/>
            <a:ext cx="4240213" cy="29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7F91117-9515-EC68-9702-43D5AFB67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1247775"/>
            <a:ext cx="77755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r>
              <a:rPr lang="en-GB" altLang="en-US"/>
              <a:t>Before the Bronze Age, tools were made of stone.</a:t>
            </a:r>
          </a:p>
          <a:p>
            <a:r>
              <a:rPr lang="en-GB" altLang="en-US"/>
              <a:t>Copper was heated with tin and bronze was created!</a:t>
            </a:r>
          </a:p>
        </p:txBody>
      </p:sp>
      <p:sp>
        <p:nvSpPr>
          <p:cNvPr id="11267" name="Rectangle 8">
            <a:extLst>
              <a:ext uri="{FF2B5EF4-FFF2-40B4-BE49-F238E27FC236}">
                <a16:creationId xmlns:a16="http://schemas.microsoft.com/office/drawing/2014/main" id="{294B40A8-B899-6EBC-AB14-9D4A2876E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544513"/>
            <a:ext cx="7775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0" rIns="0" bIns="108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/>
            <a:r>
              <a:rPr lang="en-GB" altLang="en-US" sz="3600">
                <a:solidFill>
                  <a:srgbClr val="B2D30B"/>
                </a:solidFill>
                <a:latin typeface="Twinkl SemiBold" charset="0"/>
                <a:cs typeface="Clear Sans Light" pitchFamily="34" charset="0"/>
              </a:rPr>
              <a:t>Alloys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FDAB84-6C06-0B56-77FE-46748ADD202F}"/>
              </a:ext>
            </a:extLst>
          </p:cNvPr>
          <p:cNvSpPr/>
          <p:nvPr/>
        </p:nvSpPr>
        <p:spPr>
          <a:xfrm rot="21370014">
            <a:off x="2419350" y="2393950"/>
            <a:ext cx="2332038" cy="2333625"/>
          </a:xfrm>
          <a:prstGeom prst="ellipse">
            <a:avLst/>
          </a:prstGeom>
          <a:solidFill>
            <a:srgbClr val="639FCE"/>
          </a:solidFill>
          <a:ln w="28575">
            <a:solidFill>
              <a:srgbClr val="327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Bronze swords have been discovered from 3000 years ago!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971C43-1EC2-324A-7A59-3AF3293B6160}"/>
              </a:ext>
            </a:extLst>
          </p:cNvPr>
          <p:cNvSpPr/>
          <p:nvPr/>
        </p:nvSpPr>
        <p:spPr>
          <a:xfrm>
            <a:off x="2584450" y="4948238"/>
            <a:ext cx="1966913" cy="774700"/>
          </a:xfrm>
          <a:prstGeom prst="rect">
            <a:avLst/>
          </a:prstGeom>
          <a:solidFill>
            <a:srgbClr val="87BD3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After this was the Iron Age. </a:t>
            </a:r>
          </a:p>
        </p:txBody>
      </p:sp>
      <p:pic>
        <p:nvPicPr>
          <p:cNvPr id="21514" name="Picture 10" descr="File:Sword (Jian) with Chevrons LACMA AC1998.251.20.jpg">
            <a:extLst>
              <a:ext uri="{FF2B5EF4-FFF2-40B4-BE49-F238E27FC236}">
                <a16:creationId xmlns:a16="http://schemas.microsoft.com/office/drawing/2014/main" id="{FA8FD866-DD01-B3E6-E002-6BACABD31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2392363"/>
            <a:ext cx="4929187" cy="3746500"/>
          </a:xfrm>
          <a:prstGeom prst="rect">
            <a:avLst/>
          </a:prstGeom>
          <a:noFill/>
          <a:ln w="28575">
            <a:solidFill>
              <a:srgbClr val="87BD3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16">
            <a:extLst>
              <a:ext uri="{FF2B5EF4-FFF2-40B4-BE49-F238E27FC236}">
                <a16:creationId xmlns:a16="http://schemas.microsoft.com/office/drawing/2014/main" id="{6F3F8DA4-EEF3-3CB6-0AF9-4957D3703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84433" flipH="1">
            <a:off x="8177213" y="1509713"/>
            <a:ext cx="312737" cy="120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19">
            <a:extLst>
              <a:ext uri="{FF2B5EF4-FFF2-40B4-BE49-F238E27FC236}">
                <a16:creationId xmlns:a16="http://schemas.microsoft.com/office/drawing/2014/main" id="{880776D2-3DD6-1589-7397-6036147B6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675" y="1079500"/>
            <a:ext cx="1000125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Picture 21">
            <a:extLst>
              <a:ext uri="{FF2B5EF4-FFF2-40B4-BE49-F238E27FC236}">
                <a16:creationId xmlns:a16="http://schemas.microsoft.com/office/drawing/2014/main" id="{21F346EE-6999-2BF9-D984-7845498AA9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101580">
            <a:off x="7978775" y="692150"/>
            <a:ext cx="754063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BD2A8C-345E-8884-5D90-BECD28724BA2}"/>
              </a:ext>
            </a:extLst>
          </p:cNvPr>
          <p:cNvSpPr/>
          <p:nvPr/>
        </p:nvSpPr>
        <p:spPr>
          <a:xfrm>
            <a:off x="2174875" y="1255713"/>
            <a:ext cx="4516438" cy="17541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dirty="0">
                <a:latin typeface="Twinkl Light" pitchFamily="2" charset="0"/>
              </a:rPr>
              <a:t>A mixture of two or more metals, or a metal and non-metal, is called an </a:t>
            </a:r>
            <a:r>
              <a:rPr lang="en-GB" dirty="0">
                <a:latin typeface="+mj-lt"/>
              </a:rPr>
              <a:t>alloy</a:t>
            </a:r>
            <a:r>
              <a:rPr lang="en-GB" dirty="0">
                <a:latin typeface="Twinkl Light" pitchFamily="2" charset="0"/>
              </a:rPr>
              <a:t>.</a:t>
            </a:r>
          </a:p>
          <a:p>
            <a:pPr>
              <a:defRPr/>
            </a:pPr>
            <a:endParaRPr lang="en-GB" dirty="0">
              <a:latin typeface="Twinkl Light" pitchFamily="2" charset="0"/>
            </a:endParaRPr>
          </a:p>
          <a:p>
            <a:pPr>
              <a:defRPr/>
            </a:pPr>
            <a:r>
              <a:rPr lang="en-GB" dirty="0">
                <a:latin typeface="Twinkl Light" pitchFamily="2" charset="0"/>
              </a:rPr>
              <a:t>Bronze is made from copper and tin.</a:t>
            </a:r>
          </a:p>
          <a:p>
            <a:pPr>
              <a:defRPr/>
            </a:pPr>
            <a:endParaRPr lang="en-GB" dirty="0">
              <a:latin typeface="Twinkl Light" pitchFamily="2" charset="0"/>
            </a:endParaRPr>
          </a:p>
          <a:p>
            <a:pPr>
              <a:defRPr/>
            </a:pPr>
            <a:r>
              <a:rPr lang="en-GB" dirty="0">
                <a:latin typeface="Twinkl Light" pitchFamily="2" charset="0"/>
              </a:rPr>
              <a:t>Steel is made from iron and carbon. </a:t>
            </a:r>
          </a:p>
        </p:txBody>
      </p:sp>
      <p:sp>
        <p:nvSpPr>
          <p:cNvPr id="12291" name="Rectangle 8">
            <a:extLst>
              <a:ext uri="{FF2B5EF4-FFF2-40B4-BE49-F238E27FC236}">
                <a16:creationId xmlns:a16="http://schemas.microsoft.com/office/drawing/2014/main" id="{54DF9BCD-4004-B208-0679-D71732986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544513"/>
            <a:ext cx="7775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0" rIns="0" bIns="108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/>
            <a:r>
              <a:rPr lang="en-GB" altLang="en-US" sz="3600">
                <a:solidFill>
                  <a:srgbClr val="B2D30B"/>
                </a:solidFill>
                <a:latin typeface="Twinkl SemiBold" charset="0"/>
                <a:cs typeface="Clear Sans Light" pitchFamily="34" charset="0"/>
              </a:rPr>
              <a:t>Alloys</a:t>
            </a: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05B7841C-29E2-C40D-EC57-165F6AF8BE35}"/>
              </a:ext>
            </a:extLst>
          </p:cNvPr>
          <p:cNvSpPr/>
          <p:nvPr/>
        </p:nvSpPr>
        <p:spPr>
          <a:xfrm rot="2700000">
            <a:off x="1839913" y="3060700"/>
            <a:ext cx="287338" cy="287337"/>
          </a:xfrm>
          <a:prstGeom prst="rtTriangle">
            <a:avLst/>
          </a:prstGeom>
          <a:solidFill>
            <a:srgbClr val="278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96AE3A-02C3-71E0-1F44-BE211DBDDBDC}"/>
              </a:ext>
            </a:extLst>
          </p:cNvPr>
          <p:cNvSpPr/>
          <p:nvPr/>
        </p:nvSpPr>
        <p:spPr>
          <a:xfrm>
            <a:off x="1781175" y="3203575"/>
            <a:ext cx="4616450" cy="1277938"/>
          </a:xfrm>
          <a:prstGeom prst="rect">
            <a:avLst/>
          </a:prstGeom>
          <a:solidFill>
            <a:srgbClr val="7CC3E1"/>
          </a:solidFill>
        </p:spPr>
        <p:txBody>
          <a:bodyPr/>
          <a:lstStyle/>
          <a:p>
            <a:pPr>
              <a:defRPr/>
            </a:pPr>
            <a:r>
              <a:rPr lang="en-GB" dirty="0">
                <a:latin typeface="+mj-lt"/>
              </a:rPr>
              <a:t>Take Notes</a:t>
            </a:r>
          </a:p>
          <a:p>
            <a:pPr>
              <a:defRPr/>
            </a:pPr>
            <a:r>
              <a:rPr lang="en-GB" dirty="0">
                <a:latin typeface="+mn-lt"/>
              </a:rPr>
              <a:t>Write this definition and the</a:t>
            </a:r>
            <a:br>
              <a:rPr lang="en-GB" dirty="0">
                <a:latin typeface="+mn-lt"/>
              </a:rPr>
            </a:br>
            <a:r>
              <a:rPr lang="en-GB" dirty="0">
                <a:latin typeface="+mn-lt"/>
              </a:rPr>
              <a:t>two examples in your book.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59253C-6D2E-12B2-E24F-5651F9532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3363913"/>
            <a:ext cx="1316037" cy="95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9B5322-7635-EE7E-6823-F5D24A84F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74"/>
          <a:stretch>
            <a:fillRect/>
          </a:stretch>
        </p:blipFill>
        <p:spPr bwMode="auto">
          <a:xfrm>
            <a:off x="6627813" y="1316038"/>
            <a:ext cx="3355975" cy="2090737"/>
          </a:xfrm>
          <a:prstGeom prst="rect">
            <a:avLst/>
          </a:prstGeom>
          <a:noFill/>
          <a:ln w="28575">
            <a:solidFill>
              <a:srgbClr val="87BD3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ilver Jubilee Bridge, Suspension Bridge">
            <a:extLst>
              <a:ext uri="{FF2B5EF4-FFF2-40B4-BE49-F238E27FC236}">
                <a16:creationId xmlns:a16="http://schemas.microsoft.com/office/drawing/2014/main" id="{B44D91C8-F760-AB5F-7CE7-77752647E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0"/>
          <a:stretch>
            <a:fillRect/>
          </a:stretch>
        </p:blipFill>
        <p:spPr bwMode="auto">
          <a:xfrm>
            <a:off x="6627813" y="3889375"/>
            <a:ext cx="3371850" cy="2082800"/>
          </a:xfrm>
          <a:prstGeom prst="rect">
            <a:avLst/>
          </a:prstGeom>
          <a:noFill/>
          <a:ln w="28575">
            <a:solidFill>
              <a:srgbClr val="87BD3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4C0700-B823-AE90-B8FD-04754B89EB3B}"/>
              </a:ext>
            </a:extLst>
          </p:cNvPr>
          <p:cNvSpPr/>
          <p:nvPr/>
        </p:nvSpPr>
        <p:spPr>
          <a:xfrm>
            <a:off x="6542088" y="3411538"/>
            <a:ext cx="1582737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>
                <a:latin typeface="+mn-lt"/>
              </a:rPr>
              <a:t>bronze statue</a:t>
            </a:r>
            <a:endParaRPr lang="en-US" dirty="0">
              <a:latin typeface="+mn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991CCB-DB47-32DA-E0CC-7BFE986B39D5}"/>
              </a:ext>
            </a:extLst>
          </p:cNvPr>
          <p:cNvSpPr/>
          <p:nvPr/>
        </p:nvSpPr>
        <p:spPr>
          <a:xfrm>
            <a:off x="6542088" y="5981700"/>
            <a:ext cx="1377950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>
                <a:latin typeface="+mn-lt"/>
              </a:rPr>
              <a:t>steel bridge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C6CF7535-9E19-7210-DF8F-AF385C56A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875" y="1255713"/>
            <a:ext cx="78803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r>
              <a:rPr lang="en-GB" altLang="en-US"/>
              <a:t>Pure metal elements have certain properties that sometimes make them unsuitable for certain jobs.</a:t>
            </a:r>
          </a:p>
          <a:p>
            <a:endParaRPr lang="en-GB" altLang="en-US"/>
          </a:p>
          <a:p>
            <a:r>
              <a:rPr lang="en-GB" altLang="en-US"/>
              <a:t>Alloys are often stronger and harder than their individual components.</a:t>
            </a:r>
          </a:p>
        </p:txBody>
      </p:sp>
      <p:sp>
        <p:nvSpPr>
          <p:cNvPr id="13315" name="Rectangle 8">
            <a:extLst>
              <a:ext uri="{FF2B5EF4-FFF2-40B4-BE49-F238E27FC236}">
                <a16:creationId xmlns:a16="http://schemas.microsoft.com/office/drawing/2014/main" id="{7DF91E9F-4B6B-A119-3980-3195A646F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544513"/>
            <a:ext cx="7775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0" rIns="0" bIns="108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/>
            <a:r>
              <a:rPr lang="en-GB" altLang="en-US" sz="3600">
                <a:solidFill>
                  <a:srgbClr val="B2D30B"/>
                </a:solidFill>
                <a:latin typeface="Twinkl SemiBold" charset="0"/>
                <a:cs typeface="Clear Sans Light" pitchFamily="34" charset="0"/>
              </a:rPr>
              <a:t>Alloys</a:t>
            </a:r>
          </a:p>
        </p:txBody>
      </p:sp>
      <p:pic>
        <p:nvPicPr>
          <p:cNvPr id="13316" name="Picture 2" descr="Craft, Blacksmith, Iron, Hot, Metal, Glow, Work, Anvil">
            <a:extLst>
              <a:ext uri="{FF2B5EF4-FFF2-40B4-BE49-F238E27FC236}">
                <a16:creationId xmlns:a16="http://schemas.microsoft.com/office/drawing/2014/main" id="{8DC20522-FE67-9774-4F51-55E68E8C7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2652713"/>
            <a:ext cx="5216525" cy="3478212"/>
          </a:xfrm>
          <a:prstGeom prst="rect">
            <a:avLst/>
          </a:prstGeom>
          <a:noFill/>
          <a:ln w="28575">
            <a:solidFill>
              <a:srgbClr val="87BD3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>
            <a:extLst>
              <a:ext uri="{FF2B5EF4-FFF2-40B4-BE49-F238E27FC236}">
                <a16:creationId xmlns:a16="http://schemas.microsoft.com/office/drawing/2014/main" id="{1DC49BEC-A7A0-3F36-7B98-43F9D5F3D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235754">
            <a:off x="6777832" y="3339306"/>
            <a:ext cx="3503612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D31831F-6A32-0704-A019-C6D8F7432693}"/>
              </a:ext>
            </a:extLst>
          </p:cNvPr>
          <p:cNvSpPr/>
          <p:nvPr/>
        </p:nvSpPr>
        <p:spPr>
          <a:xfrm>
            <a:off x="2174875" y="1255713"/>
            <a:ext cx="7880350" cy="3698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dirty="0">
                <a:latin typeface="Twinkl Light" pitchFamily="2" charset="0"/>
              </a:rPr>
              <a:t>Handle each metal object carefully as you complete the </a:t>
            </a:r>
            <a:r>
              <a:rPr lang="en-GB" dirty="0">
                <a:latin typeface="+mj-lt"/>
              </a:rPr>
              <a:t>mind map</a:t>
            </a:r>
            <a:r>
              <a:rPr lang="en-GB" dirty="0">
                <a:latin typeface="Twinkl Light" pitchFamily="2" charset="0"/>
              </a:rPr>
              <a:t>. </a:t>
            </a:r>
          </a:p>
        </p:txBody>
      </p:sp>
      <p:sp>
        <p:nvSpPr>
          <p:cNvPr id="14339" name="Rectangle 8">
            <a:extLst>
              <a:ext uri="{FF2B5EF4-FFF2-40B4-BE49-F238E27FC236}">
                <a16:creationId xmlns:a16="http://schemas.microsoft.com/office/drawing/2014/main" id="{9A13313F-E282-3C04-5AD1-4534B5BCA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544513"/>
            <a:ext cx="7775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0" rIns="0" bIns="108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/>
            <a:r>
              <a:rPr lang="en-GB" altLang="en-US" sz="3600">
                <a:solidFill>
                  <a:srgbClr val="B2D30B"/>
                </a:solidFill>
                <a:latin typeface="Twinkl SemiBold" charset="0"/>
                <a:cs typeface="Clear Sans Light" pitchFamily="34" charset="0"/>
              </a:rPr>
              <a:t>Properties of Metals Activity</a:t>
            </a:r>
          </a:p>
        </p:txBody>
      </p:sp>
      <p:pic>
        <p:nvPicPr>
          <p:cNvPr id="14340" name="Picture 3">
            <a:extLst>
              <a:ext uri="{FF2B5EF4-FFF2-40B4-BE49-F238E27FC236}">
                <a16:creationId xmlns:a16="http://schemas.microsoft.com/office/drawing/2014/main" id="{3CD47719-5BF3-03B8-3608-3BFA25272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0" y="1836738"/>
            <a:ext cx="6064250" cy="4287837"/>
          </a:xfrm>
          <a:prstGeom prst="rect">
            <a:avLst/>
          </a:prstGeom>
          <a:noFill/>
          <a:ln w="28575">
            <a:solidFill>
              <a:srgbClr val="87BD3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6">
            <a:extLst>
              <a:ext uri="{FF2B5EF4-FFF2-40B4-BE49-F238E27FC236}">
                <a16:creationId xmlns:a16="http://schemas.microsoft.com/office/drawing/2014/main" id="{81CF6776-B009-59E7-0496-47D955E5E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91303" flipH="1">
            <a:off x="7489032" y="3725069"/>
            <a:ext cx="3079750" cy="180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Twinkl">
      <a:dk1>
        <a:srgbClr val="1C1C1C"/>
      </a:dk1>
      <a:lt1>
        <a:sysClr val="window" lastClr="FFFFFF"/>
      </a:lt1>
      <a:dk2>
        <a:srgbClr val="0C0C0C"/>
      </a:dk2>
      <a:lt2>
        <a:srgbClr val="DCD8DC"/>
      </a:lt2>
      <a:accent1>
        <a:srgbClr val="E52733"/>
      </a:accent1>
      <a:accent2>
        <a:srgbClr val="E94E14"/>
      </a:accent2>
      <a:accent3>
        <a:srgbClr val="F9B000"/>
      </a:accent3>
      <a:accent4>
        <a:srgbClr val="86BD34"/>
      </a:accent4>
      <a:accent5>
        <a:srgbClr val="003F7D"/>
      </a:accent5>
      <a:accent6>
        <a:srgbClr val="65186A"/>
      </a:accent6>
      <a:hlink>
        <a:srgbClr val="6D6D6D"/>
      </a:hlink>
      <a:folHlink>
        <a:srgbClr val="B8B8B8"/>
      </a:folHlink>
    </a:clrScheme>
    <a:fontScheme name="Custom 1">
      <a:majorFont>
        <a:latin typeface="Twinkl SemiBold"/>
        <a:ea typeface=""/>
        <a:cs typeface=""/>
      </a:majorFont>
      <a:minorFont>
        <a:latin typeface="Twinkl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econdary PowerPoint Template New.pptx" id="{32E1EC1C-463D-4F51-8886-E757C53C7D28}" vid="{10FCE535-D698-4133-92AA-FC0C8D1E83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30A4961-B3B0-4660-8875-450D09BF19F7}"/>
</file>

<file path=customXml/itemProps2.xml><?xml version="1.0" encoding="utf-8"?>
<ds:datastoreItem xmlns:ds="http://schemas.openxmlformats.org/officeDocument/2006/customXml" ds:itemID="{7BC24B83-FC09-4440-A056-FF1BA88F38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F36FFA-501C-4E9D-94BA-B56FC07D0AA4}"/>
</file>

<file path=docProps/app.xml><?xml version="1.0" encoding="utf-8"?>
<Properties xmlns="http://schemas.openxmlformats.org/officeDocument/2006/extended-properties" xmlns:vt="http://schemas.openxmlformats.org/officeDocument/2006/docPropsVTypes">
  <Template>Secondary PowerPoint Template</Template>
  <TotalTime>149</TotalTime>
  <Words>708</Words>
  <Application>Microsoft Office PowerPoint</Application>
  <PresentationFormat>Widescreen</PresentationFormat>
  <Paragraphs>126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Scholefield</dc:creator>
  <cp:lastModifiedBy>FORTE Robert [Southern River College]</cp:lastModifiedBy>
  <cp:revision>24</cp:revision>
  <dcterms:created xsi:type="dcterms:W3CDTF">2017-10-17T12:43:44Z</dcterms:created>
  <dcterms:modified xsi:type="dcterms:W3CDTF">2022-05-18T03:20:36Z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136700.000000000</vt:lpwstr>
  </property>
  <property fmtid="{D5CDD505-2E9C-101B-9397-08002B2CF9AE}" pid="3" name="xd_ProgID">
    <vt:lpwstr/>
  </property>
  <property fmtid="{D5CDD505-2E9C-101B-9397-08002B2CF9AE}" pid="4" name="ContentTypeId">
    <vt:lpwstr>0x010100C8157990E5B9394AB60DC397E95032F9</vt:lpwstr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